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9" r:id="rId6"/>
    <p:sldId id="260" r:id="rId7"/>
    <p:sldId id="261" r:id="rId8"/>
    <p:sldId id="262" r:id="rId9"/>
    <p:sldId id="265" r:id="rId10"/>
    <p:sldId id="266" r:id="rId11"/>
    <p:sldId id="267" r:id="rId12"/>
    <p:sldId id="268" r:id="rId13"/>
    <p:sldId id="263" r:id="rId14"/>
    <p:sldId id="273" r:id="rId15"/>
    <p:sldId id="264" r:id="rId16"/>
    <p:sldId id="270" r:id="rId17"/>
    <p:sldId id="271" r:id="rId18"/>
    <p:sldId id="272" r:id="rId1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8" autoAdjust="0"/>
  </p:normalViewPr>
  <p:slideViewPr>
    <p:cSldViewPr>
      <p:cViewPr varScale="1">
        <p:scale>
          <a:sx n="115" d="100"/>
          <a:sy n="115" d="100"/>
        </p:scale>
        <p:origin x="-153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3EF6F6D3-7DC9-47F8-B97E-E9C9E460A914}" type="datetimeFigureOut">
              <a:rPr lang="es-ES" smtClean="0"/>
              <a:pPr/>
              <a:t>05/11/2013</a:t>
            </a:fld>
            <a:endParaRPr lang="es-ES"/>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S"/>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E9667C85-1D9A-406E-9E76-A44428691767}"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3EF6F6D3-7DC9-47F8-B97E-E9C9E460A914}" type="datetimeFigureOut">
              <a:rPr lang="es-ES" smtClean="0"/>
              <a:pPr/>
              <a:t>05/11/2013</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E9667C85-1D9A-406E-9E76-A44428691767}"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3EF6F6D3-7DC9-47F8-B97E-E9C9E460A914}" type="datetimeFigureOut">
              <a:rPr lang="es-ES" smtClean="0"/>
              <a:pPr/>
              <a:t>05/11/2013</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E9667C85-1D9A-406E-9E76-A44428691767}"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3EF6F6D3-7DC9-47F8-B97E-E9C9E460A914}" type="datetimeFigureOut">
              <a:rPr lang="es-ES" smtClean="0"/>
              <a:pPr/>
              <a:t>05/11/2013</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E9667C85-1D9A-406E-9E76-A44428691767}" type="slidenum">
              <a:rPr lang="es-ES" smtClean="0"/>
              <a:pPr/>
              <a:t>‹Nº›</a:t>
            </a:fld>
            <a:endParaRPr lang="es-ES"/>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3EF6F6D3-7DC9-47F8-B97E-E9C9E460A914}" type="datetimeFigureOut">
              <a:rPr lang="es-ES" smtClean="0"/>
              <a:pPr/>
              <a:t>05/11/2013</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E9667C85-1D9A-406E-9E76-A44428691767}" type="slidenum">
              <a:rPr lang="es-ES" smtClean="0"/>
              <a:pPr/>
              <a:t>‹Nº›</a:t>
            </a:fld>
            <a:endParaRPr lang="es-ES"/>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3EF6F6D3-7DC9-47F8-B97E-E9C9E460A914}" type="datetimeFigureOut">
              <a:rPr lang="es-ES" smtClean="0"/>
              <a:pPr/>
              <a:t>05/11/2013</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E9667C85-1D9A-406E-9E76-A44428691767}" type="slidenum">
              <a:rPr lang="es-ES" smtClean="0"/>
              <a:pPr/>
              <a:t>‹Nº›</a:t>
            </a:fld>
            <a:endParaRPr lang="es-ES"/>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3EF6F6D3-7DC9-47F8-B97E-E9C9E460A914}" type="datetimeFigureOut">
              <a:rPr lang="es-ES" smtClean="0"/>
              <a:pPr/>
              <a:t>05/11/2013</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E9667C85-1D9A-406E-9E76-A44428691767}"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3EF6F6D3-7DC9-47F8-B97E-E9C9E460A914}" type="datetimeFigureOut">
              <a:rPr lang="es-ES" smtClean="0"/>
              <a:pPr/>
              <a:t>05/11/2013</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E9667C85-1D9A-406E-9E76-A44428691767}" type="slidenum">
              <a:rPr lang="es-ES" smtClean="0"/>
              <a:pPr/>
              <a:t>‹Nº›</a:t>
            </a:fld>
            <a:endParaRPr lang="es-ES"/>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3EF6F6D3-7DC9-47F8-B97E-E9C9E460A914}" type="datetimeFigureOut">
              <a:rPr lang="es-ES" smtClean="0"/>
              <a:pPr/>
              <a:t>05/11/2013</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E9667C85-1D9A-406E-9E76-A44428691767}"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3EF6F6D3-7DC9-47F8-B97E-E9C9E460A914}" type="datetimeFigureOut">
              <a:rPr lang="es-ES" smtClean="0"/>
              <a:pPr/>
              <a:t>05/11/2013</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E9667C85-1D9A-406E-9E76-A44428691767}"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3EF6F6D3-7DC9-47F8-B97E-E9C9E460A914}" type="datetimeFigureOut">
              <a:rPr lang="es-ES" smtClean="0"/>
              <a:pPr/>
              <a:t>05/11/2013</a:t>
            </a:fld>
            <a:endParaRPr lang="es-ES"/>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S"/>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E9667C85-1D9A-406E-9E76-A44428691767}" type="slidenum">
              <a:rPr lang="es-ES" smtClean="0"/>
              <a:pPr/>
              <a:t>‹Nº›</a:t>
            </a:fld>
            <a:endParaRPr lang="es-ES"/>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EF6F6D3-7DC9-47F8-B97E-E9C9E460A914}" type="datetimeFigureOut">
              <a:rPr lang="es-ES" smtClean="0"/>
              <a:pPr/>
              <a:t>05/11/2013</a:t>
            </a:fld>
            <a:endParaRPr lang="es-ES"/>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S"/>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9667C85-1D9A-406E-9E76-A44428691767}"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www.tsu.edu.ge/en/" TargetMode="External"/><Relationship Id="rId13" Type="http://schemas.openxmlformats.org/officeDocument/2006/relationships/hyperlink" Target="http://www.minedu.unibel.by/en/main.aspx" TargetMode="External"/><Relationship Id="rId3" Type="http://schemas.openxmlformats.org/officeDocument/2006/relationships/hyperlink" Target="http://www.inholland.nl/inhollandcom/" TargetMode="External"/><Relationship Id="rId7" Type="http://schemas.openxmlformats.org/officeDocument/2006/relationships/hyperlink" Target="http://www.i-bteu.by/en/Home/tabid/774/Default.aspx" TargetMode="External"/><Relationship Id="rId12" Type="http://schemas.openxmlformats.org/officeDocument/2006/relationships/hyperlink" Target="http://www.aiesec.org/spain/sevilla/" TargetMode="External"/><Relationship Id="rId2" Type="http://schemas.openxmlformats.org/officeDocument/2006/relationships/hyperlink" Target="http://www.us.es/" TargetMode="External"/><Relationship Id="rId1" Type="http://schemas.openxmlformats.org/officeDocument/2006/relationships/slideLayout" Target="../slideLayouts/slideLayout1.xml"/><Relationship Id="rId6" Type="http://schemas.openxmlformats.org/officeDocument/2006/relationships/hyperlink" Target="http://www.bseu.by/english/" TargetMode="External"/><Relationship Id="rId11" Type="http://schemas.openxmlformats.org/officeDocument/2006/relationships/hyperlink" Target="http://www.university-directory.eu/Tajikistan/Tajik-Technological-University.html" TargetMode="External"/><Relationship Id="rId5" Type="http://schemas.openxmlformats.org/officeDocument/2006/relationships/hyperlink" Target="http://www.hech.be/" TargetMode="External"/><Relationship Id="rId15" Type="http://schemas.openxmlformats.org/officeDocument/2006/relationships/hyperlink" Target="http://www.tajik-gateway.org/index.phtml?lang=en&amp;id=4027" TargetMode="External"/><Relationship Id="rId10" Type="http://schemas.openxmlformats.org/officeDocument/2006/relationships/hyperlink" Target="http://www.university-directory.eu/Tajikistan/Tajik-State-University-of-Commerce.html" TargetMode="External"/><Relationship Id="rId4" Type="http://schemas.openxmlformats.org/officeDocument/2006/relationships/hyperlink" Target="http://www.hw.ac.uk/" TargetMode="External"/><Relationship Id="rId9" Type="http://schemas.openxmlformats.org/officeDocument/2006/relationships/hyperlink" Target="http://www.gu.edu.ge/en/news.php" TargetMode="External"/><Relationship Id="rId14" Type="http://schemas.openxmlformats.org/officeDocument/2006/relationships/hyperlink" Target="http://www.mes.gov.ge/?lang=en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685800" y="1785926"/>
            <a:ext cx="7772400" cy="3025385"/>
          </a:xfrm>
        </p:spPr>
        <p:txBody>
          <a:bodyPr>
            <a:normAutofit/>
          </a:bodyPr>
          <a:lstStyle/>
          <a:p>
            <a:pPr>
              <a:defRPr/>
            </a:pPr>
            <a:r>
              <a:rPr lang="en-GB" dirty="0">
                <a:solidFill>
                  <a:srgbClr val="CC0000"/>
                </a:solidFill>
                <a:effectLst>
                  <a:outerShdw blurRad="38100" dist="38100" dir="2700000" algn="tl">
                    <a:srgbClr val="C0C0C0"/>
                  </a:outerShdw>
                </a:effectLst>
                <a:latin typeface="Tahoma" pitchFamily="34" charset="0"/>
                <a:cs typeface="Arial" pitchFamily="34" charset="0"/>
              </a:rPr>
              <a:t>Tempus Project </a:t>
            </a:r>
            <a:r>
              <a:rPr lang="es-ES" dirty="0" smtClean="0"/>
              <a:t>TEMPUS-SMGR 516663-TEMPUS-1-2011-ES </a:t>
            </a:r>
            <a:endParaRPr lang="es-ES" dirty="0"/>
          </a:p>
          <a:p>
            <a:pPr>
              <a:defRPr/>
            </a:pPr>
            <a:r>
              <a:rPr lang="en-GB" i="1" dirty="0" smtClean="0"/>
              <a:t>I</a:t>
            </a:r>
            <a:r>
              <a:rPr lang="en-US" i="1" dirty="0" err="1" smtClean="0"/>
              <a:t>nternationalization</a:t>
            </a:r>
            <a:r>
              <a:rPr lang="en-US" i="1" dirty="0" smtClean="0"/>
              <a:t> in Central Asia and the Eastern </a:t>
            </a:r>
            <a:r>
              <a:rPr lang="en-US" i="1" dirty="0" err="1" smtClean="0"/>
              <a:t>Neighbouring</a:t>
            </a:r>
            <a:r>
              <a:rPr lang="en-US" i="1" dirty="0" smtClean="0"/>
              <a:t> Area</a:t>
            </a:r>
            <a:endParaRPr lang="es-ES" dirty="0"/>
          </a:p>
          <a:p>
            <a:pPr>
              <a:defRPr/>
            </a:pPr>
            <a:r>
              <a:rPr lang="en-GB" i="1" dirty="0" smtClean="0"/>
              <a:t>(ICAEN)</a:t>
            </a:r>
          </a:p>
          <a:p>
            <a:pPr>
              <a:defRPr/>
            </a:pPr>
            <a:r>
              <a:rPr lang="es-ES" sz="1600" dirty="0" smtClean="0">
                <a:solidFill>
                  <a:srgbClr val="FF0000"/>
                </a:solidFill>
              </a:rPr>
              <a:t>http://institucional.us.es/tempusicaen/</a:t>
            </a:r>
            <a:endParaRPr lang="es-ES" sz="1600"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l="23917" t="25249" r="21747" b="10001"/>
          <a:stretch>
            <a:fillRect/>
          </a:stretch>
        </p:blipFill>
        <p:spPr bwMode="auto">
          <a:xfrm>
            <a:off x="504041" y="714356"/>
            <a:ext cx="7106386" cy="5292744"/>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fr-BE" sz="2200" dirty="0" smtClean="0">
                <a:solidFill>
                  <a:srgbClr val="A50021"/>
                </a:solidFill>
                <a:effectLst>
                  <a:outerShdw blurRad="38100" dist="38100" dir="2700000" algn="tl">
                    <a:srgbClr val="C0C0C0"/>
                  </a:outerShdw>
                </a:effectLst>
                <a:latin typeface="Arial" pitchFamily="34" charset="0"/>
                <a:cs typeface="Arial" pitchFamily="34" charset="0"/>
              </a:rPr>
              <a:t>INTERNATIONALIZATION IN AN ORGANISED WAY IS POSITIVE FOR A NATION</a:t>
            </a:r>
            <a:r>
              <a:rPr lang="en-GB" dirty="0" smtClean="0">
                <a:solidFill>
                  <a:srgbClr val="A50021"/>
                </a:solidFill>
                <a:effectLst>
                  <a:outerShdw blurRad="38100" dist="38100" dir="2700000" algn="tl">
                    <a:srgbClr val="C0C0C0"/>
                  </a:outerShdw>
                </a:effectLst>
                <a:latin typeface="Arial" pitchFamily="34" charset="0"/>
                <a:cs typeface="Arial" pitchFamily="34" charset="0"/>
              </a:rPr>
              <a:t/>
            </a:r>
            <a:br>
              <a:rPr lang="en-GB" dirty="0" smtClean="0">
                <a:solidFill>
                  <a:srgbClr val="A50021"/>
                </a:solidFill>
                <a:effectLst>
                  <a:outerShdw blurRad="38100" dist="38100" dir="2700000" algn="tl">
                    <a:srgbClr val="C0C0C0"/>
                  </a:outerShdw>
                </a:effectLst>
                <a:latin typeface="Arial" pitchFamily="34" charset="0"/>
                <a:cs typeface="Arial" pitchFamily="34" charset="0"/>
              </a:rPr>
            </a:br>
            <a:endParaRPr lang="es-ES" dirty="0"/>
          </a:p>
        </p:txBody>
      </p:sp>
      <p:grpSp>
        <p:nvGrpSpPr>
          <p:cNvPr id="4" name="6 Grupo"/>
          <p:cNvGrpSpPr>
            <a:grpSpLocks noGrp="1"/>
          </p:cNvGrpSpPr>
          <p:nvPr>
            <p:ph idx="1"/>
          </p:nvPr>
        </p:nvGrpSpPr>
        <p:grpSpPr bwMode="auto">
          <a:xfrm>
            <a:off x="285720" y="928669"/>
            <a:ext cx="8329641" cy="2543878"/>
            <a:chOff x="170300" y="1045704"/>
            <a:chExt cx="7443054" cy="1173759"/>
          </a:xfrm>
        </p:grpSpPr>
        <p:pic>
          <p:nvPicPr>
            <p:cNvPr id="5" name="Picture 3" descr="F:\Antiguo\Mis imágenes\sport made in\rep010b gloria.jpg"/>
            <p:cNvPicPr>
              <a:picLocks noChangeAspect="1" noChangeArrowheads="1"/>
            </p:cNvPicPr>
            <p:nvPr/>
          </p:nvPicPr>
          <p:blipFill>
            <a:blip r:embed="rId2" cstate="print"/>
            <a:srcRect/>
            <a:stretch>
              <a:fillRect/>
            </a:stretch>
          </p:blipFill>
          <p:spPr bwMode="auto">
            <a:xfrm>
              <a:off x="170300" y="1144590"/>
              <a:ext cx="1251127" cy="900812"/>
            </a:xfrm>
            <a:prstGeom prst="rect">
              <a:avLst/>
            </a:prstGeom>
            <a:noFill/>
            <a:ln w="9525">
              <a:noFill/>
              <a:miter lim="800000"/>
              <a:headEnd/>
              <a:tailEnd/>
            </a:ln>
          </p:spPr>
        </p:pic>
        <p:pic>
          <p:nvPicPr>
            <p:cNvPr id="6" name="5 Imagen" descr="MD-I153907 chino español.jpg"/>
            <p:cNvPicPr>
              <a:picLocks noChangeAspect="1"/>
            </p:cNvPicPr>
            <p:nvPr/>
          </p:nvPicPr>
          <p:blipFill>
            <a:blip r:embed="rId3" cstate="print"/>
            <a:srcRect/>
            <a:stretch>
              <a:fillRect/>
            </a:stretch>
          </p:blipFill>
          <p:spPr bwMode="auto">
            <a:xfrm>
              <a:off x="6043056" y="1045704"/>
              <a:ext cx="1570298" cy="1173759"/>
            </a:xfrm>
            <a:prstGeom prst="rect">
              <a:avLst/>
            </a:prstGeom>
            <a:noFill/>
            <a:ln w="9525">
              <a:noFill/>
              <a:miter lim="800000"/>
              <a:headEnd/>
              <a:tailEnd/>
            </a:ln>
          </p:spPr>
        </p:pic>
      </p:grpSp>
      <p:pic>
        <p:nvPicPr>
          <p:cNvPr id="7" name="Picture 4"/>
          <p:cNvPicPr>
            <a:picLocks noChangeAspect="1" noChangeArrowheads="1"/>
          </p:cNvPicPr>
          <p:nvPr/>
        </p:nvPicPr>
        <p:blipFill>
          <a:blip r:embed="rId4" cstate="print"/>
          <a:srcRect/>
          <a:stretch>
            <a:fillRect/>
          </a:stretch>
        </p:blipFill>
        <p:spPr bwMode="auto">
          <a:xfrm>
            <a:off x="2339975" y="1700213"/>
            <a:ext cx="1538288" cy="1152525"/>
          </a:xfrm>
          <a:prstGeom prst="rect">
            <a:avLst/>
          </a:prstGeom>
          <a:noFill/>
          <a:ln w="9525">
            <a:noFill/>
            <a:miter lim="800000"/>
            <a:headEnd/>
            <a:tailEnd/>
          </a:ln>
        </p:spPr>
      </p:pic>
      <p:pic>
        <p:nvPicPr>
          <p:cNvPr id="8" name="Picture 2"/>
          <p:cNvPicPr>
            <a:picLocks noChangeAspect="1" noChangeArrowheads="1"/>
          </p:cNvPicPr>
          <p:nvPr/>
        </p:nvPicPr>
        <p:blipFill>
          <a:blip r:embed="rId5" cstate="print"/>
          <a:srcRect/>
          <a:stretch>
            <a:fillRect/>
          </a:stretch>
        </p:blipFill>
        <p:spPr bwMode="auto">
          <a:xfrm>
            <a:off x="4572000" y="1214422"/>
            <a:ext cx="1223962" cy="1468438"/>
          </a:xfrm>
          <a:prstGeom prst="rect">
            <a:avLst/>
          </a:prstGeom>
          <a:noFill/>
          <a:ln w="9525">
            <a:noFill/>
            <a:miter lim="800000"/>
            <a:headEnd/>
            <a:tailEnd/>
          </a:ln>
        </p:spPr>
      </p:pic>
      <p:pic>
        <p:nvPicPr>
          <p:cNvPr id="9" name="1 Imagen" descr="benitezcc6.jpg"/>
          <p:cNvPicPr>
            <a:picLocks noChangeAspect="1"/>
          </p:cNvPicPr>
          <p:nvPr/>
        </p:nvPicPr>
        <p:blipFill>
          <a:blip r:embed="rId6" cstate="print"/>
          <a:srcRect/>
          <a:stretch>
            <a:fillRect/>
          </a:stretch>
        </p:blipFill>
        <p:spPr bwMode="auto">
          <a:xfrm>
            <a:off x="642910" y="3571876"/>
            <a:ext cx="2698750" cy="2025650"/>
          </a:xfrm>
          <a:prstGeom prst="rect">
            <a:avLst/>
          </a:prstGeom>
          <a:noFill/>
          <a:ln w="9525">
            <a:noFill/>
            <a:miter lim="800000"/>
            <a:headEnd/>
            <a:tailEnd/>
          </a:ln>
        </p:spPr>
      </p:pic>
      <p:pic>
        <p:nvPicPr>
          <p:cNvPr id="10" name="Picture 2"/>
          <p:cNvPicPr>
            <a:picLocks noChangeAspect="1" noChangeArrowheads="1"/>
          </p:cNvPicPr>
          <p:nvPr/>
        </p:nvPicPr>
        <p:blipFill>
          <a:blip r:embed="rId7" cstate="print"/>
          <a:srcRect/>
          <a:stretch>
            <a:fillRect/>
          </a:stretch>
        </p:blipFill>
        <p:spPr bwMode="auto">
          <a:xfrm>
            <a:off x="3714744" y="3357562"/>
            <a:ext cx="2590800" cy="1762125"/>
          </a:xfrm>
          <a:prstGeom prst="rect">
            <a:avLst/>
          </a:prstGeom>
          <a:noFill/>
          <a:ln w="9525">
            <a:noFill/>
            <a:miter lim="800000"/>
            <a:headEnd/>
            <a:tailEnd/>
          </a:ln>
        </p:spPr>
      </p:pic>
      <p:pic>
        <p:nvPicPr>
          <p:cNvPr id="11" name="Picture 3"/>
          <p:cNvPicPr>
            <a:picLocks noChangeAspect="1" noChangeArrowheads="1"/>
          </p:cNvPicPr>
          <p:nvPr/>
        </p:nvPicPr>
        <p:blipFill>
          <a:blip r:embed="rId8" cstate="print"/>
          <a:srcRect/>
          <a:stretch>
            <a:fillRect/>
          </a:stretch>
        </p:blipFill>
        <p:spPr bwMode="auto">
          <a:xfrm>
            <a:off x="6215074" y="4572008"/>
            <a:ext cx="2733675" cy="16668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70000" lnSpcReduction="20000"/>
          </a:bodyPr>
          <a:lstStyle/>
          <a:p>
            <a:r>
              <a:rPr lang="en-US" sz="2800" dirty="0" smtClean="0"/>
              <a:t>National Legal framework supportive of internationalization</a:t>
            </a:r>
            <a:endParaRPr lang="es-ES" sz="2800" dirty="0" smtClean="0"/>
          </a:p>
          <a:p>
            <a:r>
              <a:rPr lang="en-US" sz="2800" dirty="0" smtClean="0"/>
              <a:t>	-Comprehensive legal framework at the Ministry of 			Education</a:t>
            </a:r>
            <a:endParaRPr lang="es-ES" sz="2800" dirty="0" smtClean="0"/>
          </a:p>
          <a:p>
            <a:r>
              <a:rPr lang="en-US" sz="2800" dirty="0" smtClean="0"/>
              <a:t>	-Fostering competition among universities</a:t>
            </a:r>
            <a:endParaRPr lang="es-ES" sz="2800" dirty="0" smtClean="0"/>
          </a:p>
          <a:p>
            <a:r>
              <a:rPr lang="en-US" sz="2800" dirty="0" smtClean="0"/>
              <a:t>	-Recognition (incentives) for professors and staff to 	foster internationalization</a:t>
            </a:r>
          </a:p>
          <a:p>
            <a:pPr lvl="3">
              <a:buNone/>
            </a:pPr>
            <a:r>
              <a:rPr lang="en-US" sz="1200" dirty="0" smtClean="0"/>
              <a:t>-</a:t>
            </a:r>
            <a:r>
              <a:rPr lang="en-US" sz="2900" dirty="0" smtClean="0"/>
              <a:t>Recognition of studies done abroad</a:t>
            </a:r>
            <a:endParaRPr lang="es-ES" sz="2900" dirty="0" smtClean="0"/>
          </a:p>
          <a:p>
            <a:r>
              <a:rPr lang="en-US" sz="2800" dirty="0" smtClean="0"/>
              <a:t>	-Possibility of forcing national/international mobility as a 		requisite for promotion of staff</a:t>
            </a:r>
            <a:endParaRPr lang="es-ES" sz="2800" dirty="0" smtClean="0"/>
          </a:p>
          <a:p>
            <a:r>
              <a:rPr lang="en-US" sz="2800" dirty="0" smtClean="0"/>
              <a:t>	-Measures to increase reception of foreign students and 			professors (for instance, relaxing of visa requirements)</a:t>
            </a:r>
            <a:endParaRPr lang="es-ES" sz="2800" dirty="0" smtClean="0"/>
          </a:p>
          <a:p>
            <a:r>
              <a:rPr lang="en-US" sz="2800" dirty="0" smtClean="0"/>
              <a:t>	</a:t>
            </a:r>
          </a:p>
          <a:p>
            <a:r>
              <a:rPr lang="en-US" sz="2800" dirty="0" smtClean="0"/>
              <a:t>National Budget supporting internationalization (</a:t>
            </a:r>
            <a:r>
              <a:rPr lang="en-US" sz="2800" dirty="0" err="1" smtClean="0"/>
              <a:t>eg</a:t>
            </a:r>
            <a:r>
              <a:rPr lang="en-US" sz="2800" dirty="0" smtClean="0"/>
              <a:t>, grants at the Government level like those of the Campus of Excellence) </a:t>
            </a:r>
          </a:p>
          <a:p>
            <a:r>
              <a:rPr lang="en-US" sz="2800" dirty="0" smtClean="0"/>
              <a:t>	-Tax benefits to donors supporting universities</a:t>
            </a:r>
          </a:p>
          <a:p>
            <a:endParaRPr lang="es-ES" dirty="0"/>
          </a:p>
        </p:txBody>
      </p:sp>
      <p:sp>
        <p:nvSpPr>
          <p:cNvPr id="3" name="2 Título"/>
          <p:cNvSpPr>
            <a:spLocks noGrp="1"/>
          </p:cNvSpPr>
          <p:nvPr>
            <p:ph type="title"/>
          </p:nvPr>
        </p:nvSpPr>
        <p:spPr/>
        <p:txBody>
          <a:bodyPr>
            <a:normAutofit fontScale="90000"/>
          </a:bodyPr>
          <a:lstStyle/>
          <a:p>
            <a:r>
              <a:rPr lang="fr-BE" sz="2700" dirty="0" smtClean="0">
                <a:solidFill>
                  <a:srgbClr val="A50021"/>
                </a:solidFill>
                <a:effectLst>
                  <a:outerShdw blurRad="38100" dist="38100" dir="2700000" algn="tl">
                    <a:srgbClr val="C0C0C0"/>
                  </a:outerShdw>
                </a:effectLst>
                <a:latin typeface="Arial" pitchFamily="34" charset="0"/>
                <a:cs typeface="Arial" pitchFamily="34" charset="0"/>
              </a:rPr>
              <a:t>REQUIREMENTS NECESSARY FOR INTERNATIONALIZATION OF </a:t>
            </a:r>
            <a:r>
              <a:rPr lang="fr-BE" sz="2700" dirty="0" err="1" smtClean="0">
                <a:solidFill>
                  <a:srgbClr val="A50021"/>
                </a:solidFill>
                <a:effectLst>
                  <a:outerShdw blurRad="38100" dist="38100" dir="2700000" algn="tl">
                    <a:srgbClr val="C0C0C0"/>
                  </a:outerShdw>
                </a:effectLst>
                <a:latin typeface="Arial" pitchFamily="34" charset="0"/>
                <a:cs typeface="Arial" pitchFamily="34" charset="0"/>
              </a:rPr>
              <a:t>HEIs</a:t>
            </a:r>
            <a:r>
              <a:rPr lang="en-GB" sz="4400" dirty="0" smtClean="0">
                <a:solidFill>
                  <a:srgbClr val="A50021"/>
                </a:solidFill>
                <a:effectLst>
                  <a:outerShdw blurRad="38100" dist="38100" dir="2700000" algn="tl">
                    <a:srgbClr val="C0C0C0"/>
                  </a:outerShdw>
                </a:effectLst>
                <a:latin typeface="Arial" pitchFamily="34" charset="0"/>
                <a:cs typeface="Arial" pitchFamily="34" charset="0"/>
              </a:rPr>
              <a:t/>
            </a:r>
            <a:br>
              <a:rPr lang="en-GB" sz="4400" dirty="0" smtClean="0">
                <a:solidFill>
                  <a:srgbClr val="A50021"/>
                </a:solidFill>
                <a:effectLst>
                  <a:outerShdw blurRad="38100" dist="38100" dir="2700000" algn="tl">
                    <a:srgbClr val="C0C0C0"/>
                  </a:outerShdw>
                </a:effectLst>
                <a:latin typeface="Arial" pitchFamily="34" charset="0"/>
                <a:cs typeface="Arial" pitchFamily="34" charset="0"/>
              </a:rPr>
            </a:br>
            <a:endParaRPr lang="es-E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20000"/>
          </a:bodyPr>
          <a:lstStyle/>
          <a:p>
            <a:r>
              <a:rPr lang="en-US" i="1" dirty="0" smtClean="0">
                <a:solidFill>
                  <a:schemeClr val="accent2"/>
                </a:solidFill>
                <a:latin typeface="Tahoma" pitchFamily="34" charset="0"/>
              </a:rPr>
              <a:t>1. Policy &amp; Strategic Planning of Internationalization in HEIs</a:t>
            </a:r>
          </a:p>
          <a:p>
            <a:r>
              <a:rPr lang="en-US" i="1" dirty="0" smtClean="0">
                <a:solidFill>
                  <a:schemeClr val="accent2"/>
                </a:solidFill>
                <a:latin typeface="Tahoma" pitchFamily="34" charset="0"/>
              </a:rPr>
              <a:t>2. Human Capacity </a:t>
            </a:r>
            <a:r>
              <a:rPr lang="en-US" i="1" dirty="0" err="1" smtClean="0">
                <a:solidFill>
                  <a:schemeClr val="accent2"/>
                </a:solidFill>
                <a:latin typeface="Tahoma" pitchFamily="34" charset="0"/>
              </a:rPr>
              <a:t>BuiIding</a:t>
            </a:r>
            <a:r>
              <a:rPr lang="en-US" i="1" dirty="0" smtClean="0">
                <a:solidFill>
                  <a:schemeClr val="accent2"/>
                </a:solidFill>
                <a:latin typeface="Tahoma" pitchFamily="34" charset="0"/>
              </a:rPr>
              <a:t> - International Relations Staff</a:t>
            </a:r>
          </a:p>
          <a:p>
            <a:r>
              <a:rPr lang="en-US" i="1" dirty="0" smtClean="0">
                <a:solidFill>
                  <a:schemeClr val="accent2"/>
                </a:solidFill>
                <a:latin typeface="Tahoma" pitchFamily="34" charset="0"/>
              </a:rPr>
              <a:t>3. Dev. of Potentials for Internationalization in Teaching/Learning/Research</a:t>
            </a:r>
          </a:p>
          <a:p>
            <a:r>
              <a:rPr lang="en-GB" i="1" dirty="0" smtClean="0">
                <a:solidFill>
                  <a:schemeClr val="accent2"/>
                </a:solidFill>
                <a:latin typeface="Tahoma" pitchFamily="34" charset="0"/>
              </a:rPr>
              <a:t>4. Infrastructural Measures</a:t>
            </a:r>
          </a:p>
          <a:p>
            <a:r>
              <a:rPr lang="en-GB" i="1" dirty="0" smtClean="0">
                <a:solidFill>
                  <a:schemeClr val="accent2"/>
                </a:solidFill>
                <a:latin typeface="Tahoma" pitchFamily="34" charset="0"/>
              </a:rPr>
              <a:t>5. Multi-Regional Network for Internationalization</a:t>
            </a:r>
          </a:p>
          <a:p>
            <a:r>
              <a:rPr lang="en-GB" i="1" dirty="0" smtClean="0">
                <a:solidFill>
                  <a:schemeClr val="accent2"/>
                </a:solidFill>
                <a:latin typeface="Tahoma" pitchFamily="34" charset="0"/>
              </a:rPr>
              <a:t>6. Dissemination</a:t>
            </a:r>
          </a:p>
          <a:p>
            <a:r>
              <a:rPr lang="en-GB" i="1" dirty="0" smtClean="0">
                <a:solidFill>
                  <a:schemeClr val="accent2"/>
                </a:solidFill>
                <a:latin typeface="Tahoma" pitchFamily="34" charset="0"/>
              </a:rPr>
              <a:t>7. Sustainability</a:t>
            </a:r>
          </a:p>
          <a:p>
            <a:r>
              <a:rPr lang="en-GB" i="1" dirty="0" smtClean="0">
                <a:solidFill>
                  <a:schemeClr val="accent2"/>
                </a:solidFill>
                <a:latin typeface="Tahoma" pitchFamily="34" charset="0"/>
              </a:rPr>
              <a:t>8. Quality Control Plan</a:t>
            </a:r>
          </a:p>
          <a:p>
            <a:r>
              <a:rPr lang="en-GB" i="1" dirty="0" smtClean="0">
                <a:solidFill>
                  <a:schemeClr val="accent2"/>
                </a:solidFill>
                <a:latin typeface="Tahoma" pitchFamily="34" charset="0"/>
              </a:rPr>
              <a:t>9. Project Management</a:t>
            </a:r>
          </a:p>
          <a:p>
            <a:endParaRPr lang="es-ES" dirty="0"/>
          </a:p>
        </p:txBody>
      </p:sp>
      <p:sp>
        <p:nvSpPr>
          <p:cNvPr id="3" name="2 Título"/>
          <p:cNvSpPr>
            <a:spLocks noGrp="1"/>
          </p:cNvSpPr>
          <p:nvPr>
            <p:ph type="title"/>
          </p:nvPr>
        </p:nvSpPr>
        <p:spPr/>
        <p:txBody>
          <a:bodyPr>
            <a:normAutofit/>
          </a:bodyPr>
          <a:lstStyle/>
          <a:p>
            <a:r>
              <a:rPr lang="fr-BE" sz="2700" dirty="0" smtClean="0">
                <a:solidFill>
                  <a:srgbClr val="A50021"/>
                </a:solidFill>
                <a:effectLst>
                  <a:outerShdw blurRad="38100" dist="38100" dir="2700000" algn="tl">
                    <a:srgbClr val="C0C0C0"/>
                  </a:outerShdw>
                </a:effectLst>
                <a:latin typeface="Arial" pitchFamily="34" charset="0"/>
                <a:cs typeface="Arial" pitchFamily="34" charset="0"/>
              </a:rPr>
              <a:t>OUTCOMES AS PLANNED IN APPLICATION</a:t>
            </a:r>
            <a:r>
              <a:rPr lang="en-GB" sz="4400" dirty="0" smtClean="0">
                <a:solidFill>
                  <a:srgbClr val="A50021"/>
                </a:solidFill>
                <a:effectLst>
                  <a:outerShdw blurRad="38100" dist="38100" dir="2700000" algn="tl">
                    <a:srgbClr val="C0C0C0"/>
                  </a:outerShdw>
                </a:effectLst>
                <a:latin typeface="Tahoma" pitchFamily="34" charset="0"/>
                <a:cs typeface="Arial" pitchFamily="34" charset="0"/>
              </a:rPr>
              <a:t/>
            </a:r>
            <a:br>
              <a:rPr lang="en-GB" sz="4400" dirty="0" smtClean="0">
                <a:solidFill>
                  <a:srgbClr val="A50021"/>
                </a:solidFill>
                <a:effectLst>
                  <a:outerShdw blurRad="38100" dist="38100" dir="2700000" algn="tl">
                    <a:srgbClr val="C0C0C0"/>
                  </a:outerShdw>
                </a:effectLst>
                <a:latin typeface="Tahoma" pitchFamily="34" charset="0"/>
                <a:cs typeface="Arial" pitchFamily="34" charset="0"/>
              </a:rPr>
            </a:br>
            <a:endParaRPr lang="es-E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2"/>
          <p:cNvGraphicFramePr>
            <a:graphicFrameLocks noChangeAspect="1"/>
          </p:cNvGraphicFramePr>
          <p:nvPr/>
        </p:nvGraphicFramePr>
        <p:xfrm>
          <a:off x="0" y="-459432"/>
          <a:ext cx="9545736" cy="7426032"/>
        </p:xfrm>
        <a:graphic>
          <a:graphicData uri="http://schemas.openxmlformats.org/presentationml/2006/ole">
            <p:oleObj spid="_x0000_s32770" name="Acrobat Document" r:id="rId3" imgW="16040049" imgH="11344121" progId="AcroExch.Document.11">
              <p:embed/>
            </p:oleObj>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marL="363538" indent="-363538" eaLnBrk="0" hangingPunct="0">
              <a:spcAft>
                <a:spcPct val="30000"/>
              </a:spcAft>
              <a:buClr>
                <a:srgbClr val="FF8000"/>
              </a:buClr>
              <a:buFont typeface="Wingdings" pitchFamily="2" charset="2"/>
              <a:buChar char="v"/>
              <a:tabLst>
                <a:tab pos="363538" algn="l"/>
                <a:tab pos="711200" algn="l"/>
              </a:tabLst>
            </a:pPr>
            <a:r>
              <a:rPr lang="en-GB" dirty="0" smtClean="0">
                <a:solidFill>
                  <a:srgbClr val="333399"/>
                </a:solidFill>
              </a:rPr>
              <a:t>Preliminary Training is going on well </a:t>
            </a:r>
          </a:p>
          <a:p>
            <a:pPr marL="363538" indent="-363538" eaLnBrk="0" hangingPunct="0">
              <a:spcAft>
                <a:spcPct val="30000"/>
              </a:spcAft>
              <a:buClr>
                <a:srgbClr val="FF8000"/>
              </a:buClr>
              <a:buFont typeface="Wingdings" pitchFamily="2" charset="2"/>
              <a:buChar char="v"/>
              <a:tabLst>
                <a:tab pos="363538" algn="l"/>
                <a:tab pos="711200" algn="l"/>
              </a:tabLst>
            </a:pPr>
            <a:r>
              <a:rPr lang="en-GB" dirty="0" smtClean="0">
                <a:solidFill>
                  <a:srgbClr val="333399"/>
                </a:solidFill>
              </a:rPr>
              <a:t>Offices of International Relations being improved</a:t>
            </a:r>
          </a:p>
          <a:p>
            <a:pPr marL="363538" indent="-363538" eaLnBrk="0" hangingPunct="0">
              <a:spcAft>
                <a:spcPct val="30000"/>
              </a:spcAft>
              <a:buClr>
                <a:srgbClr val="FF8000"/>
              </a:buClr>
              <a:buFont typeface="Wingdings" pitchFamily="2" charset="2"/>
              <a:buChar char="v"/>
              <a:tabLst>
                <a:tab pos="363538" algn="l"/>
                <a:tab pos="711200" algn="l"/>
              </a:tabLst>
            </a:pPr>
            <a:r>
              <a:rPr lang="en-GB" dirty="0" smtClean="0">
                <a:solidFill>
                  <a:srgbClr val="333399"/>
                </a:solidFill>
              </a:rPr>
              <a:t>Web page &amp; Intranet of the Project Developed</a:t>
            </a:r>
          </a:p>
          <a:p>
            <a:pPr marL="363538" indent="-363538" eaLnBrk="0" hangingPunct="0">
              <a:spcAft>
                <a:spcPct val="30000"/>
              </a:spcAft>
              <a:buClr>
                <a:srgbClr val="FF8000"/>
              </a:buClr>
              <a:buFont typeface="Wingdings" pitchFamily="2" charset="2"/>
              <a:buChar char="v"/>
              <a:tabLst>
                <a:tab pos="363538" algn="l"/>
                <a:tab pos="711200" algn="l"/>
              </a:tabLst>
            </a:pPr>
            <a:r>
              <a:rPr lang="en-GB" dirty="0" smtClean="0">
                <a:solidFill>
                  <a:srgbClr val="333399"/>
                </a:solidFill>
              </a:rPr>
              <a:t>Language Training will start soon. Change in schedule, first live, then on line.</a:t>
            </a:r>
          </a:p>
          <a:p>
            <a:pPr marL="363538" indent="-363538" eaLnBrk="0" hangingPunct="0">
              <a:spcAft>
                <a:spcPct val="30000"/>
              </a:spcAft>
              <a:buClr>
                <a:srgbClr val="FF8000"/>
              </a:buClr>
              <a:buFont typeface="Wingdings" pitchFamily="2" charset="2"/>
              <a:buChar char="v"/>
              <a:tabLst>
                <a:tab pos="363538" algn="l"/>
                <a:tab pos="711200" algn="l"/>
              </a:tabLst>
            </a:pPr>
            <a:r>
              <a:rPr lang="en-GB" dirty="0" smtClean="0">
                <a:solidFill>
                  <a:srgbClr val="333399"/>
                </a:solidFill>
              </a:rPr>
              <a:t>Equipment  currently being purchased</a:t>
            </a:r>
          </a:p>
          <a:p>
            <a:endParaRPr lang="es-ES" dirty="0"/>
          </a:p>
        </p:txBody>
      </p:sp>
      <p:sp>
        <p:nvSpPr>
          <p:cNvPr id="3" name="2 Título"/>
          <p:cNvSpPr>
            <a:spLocks noGrp="1"/>
          </p:cNvSpPr>
          <p:nvPr>
            <p:ph type="title"/>
          </p:nvPr>
        </p:nvSpPr>
        <p:spPr/>
        <p:txBody>
          <a:bodyPr>
            <a:normAutofit fontScale="90000"/>
          </a:bodyPr>
          <a:lstStyle/>
          <a:p>
            <a:r>
              <a:rPr lang="fr-BE" sz="3100" dirty="0" smtClean="0">
                <a:solidFill>
                  <a:srgbClr val="A50021"/>
                </a:solidFill>
                <a:effectLst>
                  <a:outerShdw blurRad="38100" dist="38100" dir="2700000" algn="tl">
                    <a:srgbClr val="C0C0C0"/>
                  </a:outerShdw>
                </a:effectLst>
                <a:latin typeface="Arial" pitchFamily="34" charset="0"/>
                <a:cs typeface="Arial" pitchFamily="34" charset="0"/>
              </a:rPr>
              <a:t>CURRENT STAGE IN IMPLEMENTATION OF PROJECT</a:t>
            </a:r>
            <a:r>
              <a:rPr lang="en-GB" sz="4400" dirty="0" smtClean="0">
                <a:solidFill>
                  <a:srgbClr val="A50021"/>
                </a:solidFill>
                <a:effectLst>
                  <a:outerShdw blurRad="38100" dist="38100" dir="2700000" algn="tl">
                    <a:srgbClr val="C0C0C0"/>
                  </a:outerShdw>
                </a:effectLst>
                <a:latin typeface="Arial" pitchFamily="34" charset="0"/>
                <a:cs typeface="Arial" pitchFamily="34" charset="0"/>
              </a:rPr>
              <a:t/>
            </a:r>
            <a:br>
              <a:rPr lang="en-GB" sz="4400" dirty="0" smtClean="0">
                <a:solidFill>
                  <a:srgbClr val="A50021"/>
                </a:solidFill>
                <a:effectLst>
                  <a:outerShdw blurRad="38100" dist="38100" dir="2700000" algn="tl">
                    <a:srgbClr val="C0C0C0"/>
                  </a:outerShdw>
                </a:effectLst>
                <a:latin typeface="Arial" pitchFamily="34" charset="0"/>
                <a:cs typeface="Arial" pitchFamily="34" charset="0"/>
              </a:rPr>
            </a:br>
            <a:endParaRPr lang="es-E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8"/>
            <a:ext cx="8363272" cy="5044016"/>
          </a:xfrm>
        </p:spPr>
        <p:txBody>
          <a:bodyPr>
            <a:normAutofit fontScale="55000" lnSpcReduction="20000"/>
          </a:bodyPr>
          <a:lstStyle/>
          <a:p>
            <a:r>
              <a:rPr lang="fr-BE" sz="2800" dirty="0" smtClean="0">
                <a:solidFill>
                  <a:srgbClr val="445290"/>
                </a:solidFill>
                <a:effectLst>
                  <a:outerShdw blurRad="38100" dist="38100" dir="2700000" algn="tl">
                    <a:srgbClr val="C0C0C0"/>
                  </a:outerShdw>
                </a:effectLst>
                <a:latin typeface="Arial" pitchFamily="34" charset="0"/>
                <a:cs typeface="Arial" pitchFamily="34" charset="0"/>
              </a:rPr>
              <a:t>STEPS TAKEN AT THE UNIVERSITY OF SEVILLE TO INCREASE INTERNATIONALISATION (1 of 2)</a:t>
            </a:r>
            <a:endParaRPr lang="en-GB" sz="2800" dirty="0" smtClean="0">
              <a:solidFill>
                <a:srgbClr val="445290"/>
              </a:solidFill>
              <a:effectLst>
                <a:outerShdw blurRad="38100" dist="38100" dir="2700000" algn="tl">
                  <a:srgbClr val="C0C0C0"/>
                </a:outerShdw>
              </a:effectLst>
              <a:latin typeface="Arial" pitchFamily="34" charset="0"/>
              <a:cs typeface="Arial" pitchFamily="34" charset="0"/>
            </a:endParaRPr>
          </a:p>
          <a:p>
            <a:pPr eaLnBrk="0" hangingPunct="0">
              <a:defRPr/>
            </a:pPr>
            <a:r>
              <a:rPr lang="en-US" sz="2800" dirty="0" smtClean="0">
                <a:cs typeface="Calibri" pitchFamily="34" charset="0"/>
              </a:rPr>
              <a:t>Definition of a Strategic Plan of </a:t>
            </a:r>
            <a:r>
              <a:rPr lang="en-US" sz="2800" dirty="0" err="1" smtClean="0">
                <a:cs typeface="Calibri" pitchFamily="34" charset="0"/>
              </a:rPr>
              <a:t>Internationalisation</a:t>
            </a:r>
            <a:r>
              <a:rPr lang="en-US" sz="2800" dirty="0" smtClean="0">
                <a:cs typeface="Calibri" pitchFamily="34" charset="0"/>
              </a:rPr>
              <a:t> (5-10 years horizon)</a:t>
            </a:r>
            <a:endParaRPr lang="es-ES" sz="2800" dirty="0" smtClean="0"/>
          </a:p>
          <a:p>
            <a:pPr eaLnBrk="0" hangingPunct="0">
              <a:defRPr/>
            </a:pPr>
            <a:r>
              <a:rPr lang="en-US" sz="2800" dirty="0" smtClean="0">
                <a:cs typeface="Calibri" pitchFamily="34" charset="0"/>
              </a:rPr>
              <a:t>	-Activities to be implemented, goals to be achieved and indicators of progress</a:t>
            </a:r>
            <a:endParaRPr lang="es-ES" sz="2800" dirty="0" smtClean="0"/>
          </a:p>
          <a:p>
            <a:pPr eaLnBrk="0" hangingPunct="0">
              <a:defRPr/>
            </a:pPr>
            <a:r>
              <a:rPr lang="en-US" sz="2800" dirty="0" smtClean="0">
                <a:cs typeface="Calibri" pitchFamily="34" charset="0"/>
              </a:rPr>
              <a:t>	-Setting the budget needs. Finding the money (internal budget, national State Budget. International help as a result of international cooperation e.g. Tempus)</a:t>
            </a:r>
            <a:endParaRPr lang="es-ES" sz="2800" dirty="0" smtClean="0"/>
          </a:p>
          <a:p>
            <a:pPr eaLnBrk="0" hangingPunct="0">
              <a:defRPr/>
            </a:pPr>
            <a:r>
              <a:rPr lang="en-US" sz="2800" dirty="0" smtClean="0">
                <a:cs typeface="Calibri" pitchFamily="34" charset="0"/>
              </a:rPr>
              <a:t>-Training of staff in the OIR, in know-how and languages. Hiring of external staff for the training and incentives to locals to learn.</a:t>
            </a:r>
            <a:endParaRPr lang="es-ES" sz="2800" dirty="0" smtClean="0"/>
          </a:p>
          <a:p>
            <a:pPr eaLnBrk="0" hangingPunct="0">
              <a:defRPr/>
            </a:pPr>
            <a:r>
              <a:rPr lang="en-US" sz="2800" dirty="0" smtClean="0">
                <a:cs typeface="Calibri" pitchFamily="34" charset="0"/>
              </a:rPr>
              <a:t>-Reorganization of the administrative structure of OIR</a:t>
            </a:r>
            <a:endParaRPr lang="es-ES" sz="2800" dirty="0" smtClean="0"/>
          </a:p>
          <a:p>
            <a:pPr eaLnBrk="0" hangingPunct="0">
              <a:defRPr/>
            </a:pPr>
            <a:r>
              <a:rPr lang="en-US" sz="2800" dirty="0" smtClean="0">
                <a:cs typeface="Calibri" pitchFamily="34" charset="0"/>
              </a:rPr>
              <a:t>	-At a high level: creation of two permanent position, </a:t>
            </a:r>
            <a:r>
              <a:rPr lang="en-US" sz="2800" dirty="0" smtClean="0">
                <a:solidFill>
                  <a:srgbClr val="FF0000"/>
                </a:solidFill>
                <a:cs typeface="Calibri" pitchFamily="34" charset="0"/>
              </a:rPr>
              <a:t>Director of Office of International Relations</a:t>
            </a:r>
            <a:r>
              <a:rPr lang="en-US" sz="2800" dirty="0" smtClean="0">
                <a:cs typeface="Calibri" pitchFamily="34" charset="0"/>
              </a:rPr>
              <a:t>, </a:t>
            </a:r>
            <a:r>
              <a:rPr lang="en-US" sz="2800" dirty="0" smtClean="0">
                <a:solidFill>
                  <a:srgbClr val="FF0000"/>
                </a:solidFill>
                <a:cs typeface="Calibri" pitchFamily="34" charset="0"/>
              </a:rPr>
              <a:t>Director of Office of Cooperation</a:t>
            </a:r>
            <a:r>
              <a:rPr lang="en-US" sz="2800" dirty="0" smtClean="0">
                <a:cs typeface="Calibri" pitchFamily="34" charset="0"/>
              </a:rPr>
              <a:t>, separated from the Vice-rector position. In the new structure implemented in April 2012 both positions depend from the new </a:t>
            </a:r>
            <a:r>
              <a:rPr lang="en-US" sz="2800" dirty="0" smtClean="0">
                <a:solidFill>
                  <a:srgbClr val="FF0000"/>
                </a:solidFill>
                <a:cs typeface="Calibri" pitchFamily="34" charset="0"/>
              </a:rPr>
              <a:t>Center of International Post-graduate Studies</a:t>
            </a:r>
            <a:r>
              <a:rPr lang="en-US" sz="2800" dirty="0" smtClean="0">
                <a:cs typeface="Calibri" pitchFamily="34" charset="0"/>
              </a:rPr>
              <a:t>. The new Vice-rector is named as </a:t>
            </a:r>
            <a:r>
              <a:rPr lang="en-US" sz="2800" dirty="0" smtClean="0">
                <a:solidFill>
                  <a:srgbClr val="FF0000"/>
                </a:solidFill>
                <a:cs typeface="Calibri" pitchFamily="34" charset="0"/>
              </a:rPr>
              <a:t>Vice-rector of horizontal internationalization</a:t>
            </a:r>
            <a:r>
              <a:rPr lang="en-US" sz="2800" dirty="0" smtClean="0">
                <a:cs typeface="Calibri" pitchFamily="34" charset="0"/>
              </a:rPr>
              <a:t>.</a:t>
            </a:r>
            <a:endParaRPr lang="es-ES" sz="2800" dirty="0" smtClean="0"/>
          </a:p>
          <a:p>
            <a:pPr eaLnBrk="0" hangingPunct="0">
              <a:defRPr/>
            </a:pPr>
            <a:r>
              <a:rPr lang="en-US" sz="2800" dirty="0" smtClean="0">
                <a:cs typeface="Calibri" pitchFamily="34" charset="0"/>
              </a:rPr>
              <a:t>	-Organization of different services (international projects, budgeting, assistant to professors...)</a:t>
            </a:r>
            <a:endParaRPr lang="es-ES" sz="2800" dirty="0" smtClean="0"/>
          </a:p>
          <a:p>
            <a:pPr eaLnBrk="0" hangingPunct="0">
              <a:defRPr/>
            </a:pPr>
            <a:r>
              <a:rPr lang="en-US" sz="2800" dirty="0" smtClean="0">
                <a:cs typeface="Calibri" pitchFamily="34" charset="0"/>
              </a:rPr>
              <a:t>	-Increase in use of New Technologies (web page, videoconferencing...)</a:t>
            </a:r>
            <a:endParaRPr lang="es-ES" sz="2800" dirty="0" smtClean="0"/>
          </a:p>
          <a:p>
            <a:pPr eaLnBrk="0" hangingPunct="0">
              <a:defRPr/>
            </a:pPr>
            <a:r>
              <a:rPr lang="en-US" sz="2800" dirty="0" smtClean="0">
                <a:cs typeface="Calibri" pitchFamily="34" charset="0"/>
              </a:rPr>
              <a:t>	-Possibility of creating Foundation to speed up process and avoid Administrative Law</a:t>
            </a:r>
            <a:endParaRPr lang="es-ES" sz="2800" dirty="0" smtClean="0"/>
          </a:p>
          <a:p>
            <a:pPr eaLnBrk="0" hangingPunct="0">
              <a:defRPr/>
            </a:pPr>
            <a:r>
              <a:rPr lang="en-US" sz="2800" dirty="0" smtClean="0">
                <a:cs typeface="Calibri" pitchFamily="34" charset="0"/>
              </a:rPr>
              <a:t>	</a:t>
            </a:r>
            <a:endParaRPr lang="es-ES" sz="2800" dirty="0" smtClean="0"/>
          </a:p>
          <a:p>
            <a:pPr eaLnBrk="0" hangingPunct="0">
              <a:defRPr/>
            </a:pPr>
            <a:r>
              <a:rPr lang="en-US" sz="2800" dirty="0" smtClean="0">
                <a:cs typeface="Calibri" pitchFamily="34" charset="0"/>
              </a:rPr>
              <a:t>-Investments to help with expenses of trips abroad</a:t>
            </a:r>
            <a:endParaRPr lang="es-ES" dirty="0"/>
          </a:p>
        </p:txBody>
      </p:sp>
      <p:sp>
        <p:nvSpPr>
          <p:cNvPr id="3" name="2 Título"/>
          <p:cNvSpPr>
            <a:spLocks noGrp="1"/>
          </p:cNvSpPr>
          <p:nvPr>
            <p:ph type="title"/>
          </p:nvPr>
        </p:nvSpPr>
        <p:spPr/>
        <p:txBody>
          <a:bodyPr>
            <a:normAutofit fontScale="90000"/>
          </a:bodyPr>
          <a:lstStyle/>
          <a:p>
            <a:r>
              <a:rPr lang="fr-BE" sz="2700" dirty="0" smtClean="0">
                <a:solidFill>
                  <a:srgbClr val="A50021"/>
                </a:solidFill>
                <a:effectLst>
                  <a:outerShdw blurRad="38100" dist="38100" dir="2700000" algn="tl">
                    <a:srgbClr val="C0C0C0"/>
                  </a:outerShdw>
                </a:effectLst>
                <a:latin typeface="Arial" pitchFamily="34" charset="0"/>
                <a:cs typeface="Arial" pitchFamily="34" charset="0"/>
              </a:rPr>
              <a:t>INTERNATIONALISATION IS A PRIORITY AT THE UNIVERSITY OF SEVILLE</a:t>
            </a:r>
            <a:r>
              <a:rPr lang="en-GB" dirty="0" smtClean="0">
                <a:solidFill>
                  <a:srgbClr val="A50021"/>
                </a:solidFill>
                <a:effectLst>
                  <a:outerShdw blurRad="38100" dist="38100" dir="2700000" algn="tl">
                    <a:srgbClr val="C0C0C0"/>
                  </a:outerShdw>
                </a:effectLst>
                <a:latin typeface="Arial" pitchFamily="34" charset="0"/>
                <a:cs typeface="Arial" pitchFamily="34" charset="0"/>
              </a:rPr>
              <a:t/>
            </a:r>
            <a:br>
              <a:rPr lang="en-GB" dirty="0" smtClean="0">
                <a:solidFill>
                  <a:srgbClr val="A50021"/>
                </a:solidFill>
                <a:effectLst>
                  <a:outerShdw blurRad="38100" dist="38100" dir="2700000" algn="tl">
                    <a:srgbClr val="C0C0C0"/>
                  </a:outerShdw>
                </a:effectLst>
                <a:latin typeface="Arial" pitchFamily="34" charset="0"/>
                <a:cs typeface="Arial" pitchFamily="34" charset="0"/>
              </a:rPr>
            </a:br>
            <a:endParaRPr lang="es-E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214422"/>
            <a:ext cx="8229600" cy="4792869"/>
          </a:xfrm>
        </p:spPr>
        <p:txBody>
          <a:bodyPr>
            <a:normAutofit fontScale="77500" lnSpcReduction="20000"/>
          </a:bodyPr>
          <a:lstStyle/>
          <a:p>
            <a:r>
              <a:rPr lang="fr-BE" sz="2300" dirty="0" smtClean="0">
                <a:solidFill>
                  <a:srgbClr val="445290"/>
                </a:solidFill>
                <a:effectLst>
                  <a:outerShdw blurRad="38100" dist="38100" dir="2700000" algn="tl">
                    <a:srgbClr val="C0C0C0"/>
                  </a:outerShdw>
                </a:effectLst>
                <a:latin typeface="Arial" pitchFamily="34" charset="0"/>
                <a:cs typeface="Arial" pitchFamily="34" charset="0"/>
              </a:rPr>
              <a:t>STEPS TAKEN AT THE UNIVERSITY OF SEVILLE TO INCREASE INTERNATIONALISATION (2 of 2)</a:t>
            </a:r>
            <a:endParaRPr lang="en-GB" sz="2300" dirty="0" smtClean="0">
              <a:solidFill>
                <a:srgbClr val="445290"/>
              </a:solidFill>
              <a:effectLst>
                <a:outerShdw blurRad="38100" dist="38100" dir="2700000" algn="tl">
                  <a:srgbClr val="C0C0C0"/>
                </a:outerShdw>
              </a:effectLst>
              <a:latin typeface="Arial" pitchFamily="34" charset="0"/>
              <a:cs typeface="Arial" pitchFamily="34" charset="0"/>
            </a:endParaRPr>
          </a:p>
          <a:p>
            <a:pPr eaLnBrk="0" hangingPunct="0">
              <a:defRPr/>
            </a:pPr>
            <a:r>
              <a:rPr lang="en-US" sz="2800" dirty="0" smtClean="0">
                <a:cs typeface="Calibri" pitchFamily="34" charset="0"/>
              </a:rPr>
              <a:t>-Increasing of International Agreements with sister universities.</a:t>
            </a:r>
            <a:endParaRPr lang="es-ES" sz="2800" dirty="0" smtClean="0"/>
          </a:p>
          <a:p>
            <a:pPr eaLnBrk="0" hangingPunct="0">
              <a:defRPr/>
            </a:pPr>
            <a:r>
              <a:rPr lang="en-US" sz="2800" dirty="0" smtClean="0">
                <a:cs typeface="Calibri" pitchFamily="34" charset="0"/>
              </a:rPr>
              <a:t>-Preparing Erasmus </a:t>
            </a:r>
            <a:r>
              <a:rPr lang="en-US" sz="2800" dirty="0" err="1" smtClean="0">
                <a:cs typeface="Calibri" pitchFamily="34" charset="0"/>
              </a:rPr>
              <a:t>Mundus</a:t>
            </a:r>
            <a:r>
              <a:rPr lang="en-US" sz="2800" dirty="0" smtClean="0">
                <a:cs typeface="Calibri" pitchFamily="34" charset="0"/>
              </a:rPr>
              <a:t> with EU partners.</a:t>
            </a:r>
            <a:endParaRPr lang="es-ES" sz="2800" dirty="0" smtClean="0"/>
          </a:p>
          <a:p>
            <a:pPr eaLnBrk="0" hangingPunct="0">
              <a:defRPr/>
            </a:pPr>
            <a:r>
              <a:rPr lang="en-US" sz="2800" dirty="0" smtClean="0">
                <a:cs typeface="Calibri" pitchFamily="34" charset="0"/>
              </a:rPr>
              <a:t>-Double Diplomas agreements</a:t>
            </a:r>
            <a:endParaRPr lang="es-ES" sz="2800" dirty="0" smtClean="0"/>
          </a:p>
          <a:p>
            <a:pPr eaLnBrk="0" hangingPunct="0">
              <a:defRPr/>
            </a:pPr>
            <a:r>
              <a:rPr lang="en-US" sz="2800" dirty="0" smtClean="0">
                <a:cs typeface="Calibri" pitchFamily="34" charset="0"/>
              </a:rPr>
              <a:t>-Twining Agreements, franchising and partnerships as ways of internationalization</a:t>
            </a:r>
            <a:endParaRPr lang="es-ES" sz="2800" dirty="0" smtClean="0"/>
          </a:p>
          <a:p>
            <a:pPr eaLnBrk="0" hangingPunct="0">
              <a:defRPr/>
            </a:pPr>
            <a:r>
              <a:rPr lang="en-US" sz="2800" dirty="0" smtClean="0">
                <a:cs typeface="Calibri" pitchFamily="34" charset="0"/>
              </a:rPr>
              <a:t>-Internationalization is two-way activity: also receiving foreign students and professors for periods of time</a:t>
            </a:r>
            <a:endParaRPr lang="es-ES" sz="2800" dirty="0" smtClean="0"/>
          </a:p>
          <a:p>
            <a:pPr eaLnBrk="0" hangingPunct="0">
              <a:defRPr/>
            </a:pPr>
            <a:r>
              <a:rPr lang="en-US" sz="2800" dirty="0" smtClean="0">
                <a:cs typeface="Calibri" pitchFamily="34" charset="0"/>
              </a:rPr>
              <a:t>-Preparation of Language &amp; Culture courses (</a:t>
            </a:r>
            <a:r>
              <a:rPr lang="en-US" sz="2800" dirty="0" err="1" smtClean="0">
                <a:cs typeface="Calibri" pitchFamily="34" charset="0"/>
              </a:rPr>
              <a:t>eg</a:t>
            </a:r>
            <a:r>
              <a:rPr lang="en-US" sz="2800" dirty="0" smtClean="0">
                <a:cs typeface="Calibri" pitchFamily="34" charset="0"/>
              </a:rPr>
              <a:t> Study Abroad in Seville)</a:t>
            </a:r>
            <a:endParaRPr lang="es-ES" sz="2800" dirty="0" smtClean="0"/>
          </a:p>
          <a:p>
            <a:pPr eaLnBrk="0" hangingPunct="0">
              <a:defRPr/>
            </a:pPr>
            <a:r>
              <a:rPr lang="en-US" sz="2800" dirty="0" smtClean="0">
                <a:cs typeface="Calibri" pitchFamily="34" charset="0"/>
              </a:rPr>
              <a:t>-Making trips easy. </a:t>
            </a:r>
            <a:r>
              <a:rPr lang="en-US" sz="2800" dirty="0" err="1" smtClean="0">
                <a:cs typeface="Calibri" pitchFamily="34" charset="0"/>
              </a:rPr>
              <a:t>eg</a:t>
            </a:r>
            <a:r>
              <a:rPr lang="en-US" sz="2800" dirty="0" smtClean="0">
                <a:cs typeface="Calibri" pitchFamily="34" charset="0"/>
              </a:rPr>
              <a:t> Easy readable instructions in web page of the institution http://www.internacional.us.es/en/living-seville ) </a:t>
            </a:r>
          </a:p>
          <a:p>
            <a:pPr eaLnBrk="0" hangingPunct="0">
              <a:defRPr/>
            </a:pPr>
            <a:r>
              <a:rPr lang="en-US" sz="2800" dirty="0" smtClean="0"/>
              <a:t>-Creation of an Office of International Cooperation</a:t>
            </a:r>
          </a:p>
          <a:p>
            <a:endParaRPr lang="es-ES" dirty="0"/>
          </a:p>
        </p:txBody>
      </p:sp>
      <p:sp>
        <p:nvSpPr>
          <p:cNvPr id="3" name="2 Título"/>
          <p:cNvSpPr>
            <a:spLocks noGrp="1"/>
          </p:cNvSpPr>
          <p:nvPr>
            <p:ph type="title"/>
          </p:nvPr>
        </p:nvSpPr>
        <p:spPr/>
        <p:txBody>
          <a:bodyPr>
            <a:normAutofit fontScale="90000"/>
          </a:bodyPr>
          <a:lstStyle/>
          <a:p>
            <a:r>
              <a:rPr lang="fr-BE" sz="2200" dirty="0" smtClean="0">
                <a:solidFill>
                  <a:srgbClr val="A50021"/>
                </a:solidFill>
                <a:effectLst>
                  <a:outerShdw blurRad="38100" dist="38100" dir="2700000" algn="tl">
                    <a:srgbClr val="C0C0C0"/>
                  </a:outerShdw>
                </a:effectLst>
                <a:latin typeface="Arial" pitchFamily="34" charset="0"/>
                <a:cs typeface="Arial" pitchFamily="34" charset="0"/>
              </a:rPr>
              <a:t>INTERNATIONALISATION IS A PRIORITY AT THE UNIVERSITY OF SEVILLE</a:t>
            </a:r>
            <a:r>
              <a:rPr lang="en-GB" dirty="0" smtClean="0">
                <a:solidFill>
                  <a:srgbClr val="A50021"/>
                </a:solidFill>
                <a:effectLst>
                  <a:outerShdw blurRad="38100" dist="38100" dir="2700000" algn="tl">
                    <a:srgbClr val="C0C0C0"/>
                  </a:outerShdw>
                </a:effectLst>
                <a:latin typeface="Arial" pitchFamily="34" charset="0"/>
                <a:cs typeface="Arial" pitchFamily="34" charset="0"/>
              </a:rPr>
              <a:t/>
            </a:r>
            <a:br>
              <a:rPr lang="en-GB" dirty="0" smtClean="0">
                <a:solidFill>
                  <a:srgbClr val="A50021"/>
                </a:solidFill>
                <a:effectLst>
                  <a:outerShdw blurRad="38100" dist="38100" dir="2700000" algn="tl">
                    <a:srgbClr val="C0C0C0"/>
                  </a:outerShdw>
                </a:effectLst>
                <a:latin typeface="Arial" pitchFamily="34" charset="0"/>
                <a:cs typeface="Arial" pitchFamily="34" charset="0"/>
              </a:rPr>
            </a:br>
            <a:endParaRPr lang="es-E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fr-BE" sz="2700" smtClean="0">
                <a:solidFill>
                  <a:srgbClr val="A50021"/>
                </a:solidFill>
                <a:effectLst>
                  <a:outerShdw blurRad="38100" dist="38100" dir="2700000" algn="tl">
                    <a:srgbClr val="C0C0C0"/>
                  </a:outerShdw>
                </a:effectLst>
                <a:latin typeface="Arial" pitchFamily="34" charset="0"/>
                <a:cs typeface="Arial" pitchFamily="34" charset="0"/>
              </a:rPr>
              <a:t>INTERNATIONALISATION IS A PRIORITY AT THE UNIVERSITY OF SEVILLE</a:t>
            </a:r>
            <a:r>
              <a:rPr lang="en-GB" smtClean="0">
                <a:solidFill>
                  <a:srgbClr val="A50021"/>
                </a:solidFill>
                <a:effectLst>
                  <a:outerShdw blurRad="38100" dist="38100" dir="2700000" algn="tl">
                    <a:srgbClr val="C0C0C0"/>
                  </a:outerShdw>
                </a:effectLst>
                <a:latin typeface="Arial" pitchFamily="34" charset="0"/>
                <a:cs typeface="Arial" pitchFamily="34" charset="0"/>
              </a:rPr>
              <a:t/>
            </a:r>
            <a:br>
              <a:rPr lang="en-GB" smtClean="0">
                <a:solidFill>
                  <a:srgbClr val="A50021"/>
                </a:solidFill>
                <a:effectLst>
                  <a:outerShdw blurRad="38100" dist="38100" dir="2700000" algn="tl">
                    <a:srgbClr val="C0C0C0"/>
                  </a:outerShdw>
                </a:effectLst>
                <a:latin typeface="Arial" pitchFamily="34" charset="0"/>
                <a:cs typeface="Arial" pitchFamily="34" charset="0"/>
              </a:rPr>
            </a:br>
            <a:endParaRPr lang="es-ES" dirty="0"/>
          </a:p>
        </p:txBody>
      </p:sp>
      <p:pic>
        <p:nvPicPr>
          <p:cNvPr id="4" name="Picture 2"/>
          <p:cNvPicPr>
            <a:picLocks noChangeAspect="1" noChangeArrowheads="1"/>
          </p:cNvPicPr>
          <p:nvPr/>
        </p:nvPicPr>
        <p:blipFill>
          <a:blip r:embed="rId2" cstate="print"/>
          <a:srcRect/>
          <a:stretch>
            <a:fillRect/>
          </a:stretch>
        </p:blipFill>
        <p:spPr bwMode="auto">
          <a:xfrm>
            <a:off x="785786" y="1714488"/>
            <a:ext cx="3709889" cy="2143129"/>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5000628" y="1643050"/>
            <a:ext cx="3673474" cy="215021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2708920"/>
            <a:ext cx="8229600" cy="3298371"/>
          </a:xfrm>
        </p:spPr>
        <p:txBody>
          <a:bodyPr/>
          <a:lstStyle/>
          <a:p>
            <a:r>
              <a:rPr lang="en-US" sz="2000" dirty="0" smtClean="0"/>
              <a:t>“Tempus ICAEN® has been funded with support from the European Commission. This presentation  reflects the views only of its coordinator, and the Commission cannot be held responsible for any use which may be made of the information contained therein."</a:t>
            </a:r>
            <a:endParaRPr lang="es-ES" sz="2000" dirty="0" smtClean="0"/>
          </a:p>
          <a:p>
            <a:endParaRPr lang="es-ES" dirty="0"/>
          </a:p>
        </p:txBody>
      </p:sp>
      <p:sp>
        <p:nvSpPr>
          <p:cNvPr id="3" name="2 Título"/>
          <p:cNvSpPr>
            <a:spLocks noGrp="1"/>
          </p:cNvSpPr>
          <p:nvPr>
            <p:ph type="title"/>
          </p:nvPr>
        </p:nvSpPr>
        <p:spPr>
          <a:xfrm>
            <a:off x="457200" y="1268760"/>
            <a:ext cx="8229600" cy="148878"/>
          </a:xfrm>
        </p:spPr>
        <p:txBody>
          <a:bodyPr>
            <a:normAutofit fontScale="90000"/>
          </a:bodyPr>
          <a:lstStyle/>
          <a:p>
            <a:r>
              <a:rPr lang="fr-BE" sz="2800" dirty="0" smtClean="0">
                <a:solidFill>
                  <a:srgbClr val="A50021"/>
                </a:solidFill>
                <a:effectLst>
                  <a:outerShdw blurRad="38100" dist="38100" dir="2700000" algn="tl">
                    <a:srgbClr val="C0C0C0"/>
                  </a:outerShdw>
                </a:effectLst>
                <a:latin typeface="Arial" pitchFamily="34" charset="0"/>
                <a:cs typeface="Arial" pitchFamily="34" charset="0"/>
              </a:rPr>
              <a:t/>
            </a:r>
            <a:br>
              <a:rPr lang="fr-BE" sz="2800" dirty="0" smtClean="0">
                <a:solidFill>
                  <a:srgbClr val="A50021"/>
                </a:solidFill>
                <a:effectLst>
                  <a:outerShdw blurRad="38100" dist="38100" dir="2700000" algn="tl">
                    <a:srgbClr val="C0C0C0"/>
                  </a:outerShdw>
                </a:effectLst>
                <a:latin typeface="Arial" pitchFamily="34" charset="0"/>
                <a:cs typeface="Arial" pitchFamily="34" charset="0"/>
              </a:rPr>
            </a:br>
            <a:r>
              <a:rPr lang="fr-BE" sz="2800" dirty="0" smtClean="0">
                <a:solidFill>
                  <a:srgbClr val="A50021"/>
                </a:solidFill>
                <a:effectLst>
                  <a:outerShdw blurRad="38100" dist="38100" dir="2700000" algn="tl">
                    <a:srgbClr val="C0C0C0"/>
                  </a:outerShdw>
                </a:effectLst>
                <a:latin typeface="Arial" pitchFamily="34" charset="0"/>
                <a:cs typeface="Arial" pitchFamily="34" charset="0"/>
              </a:rPr>
              <a:t/>
            </a:r>
            <a:br>
              <a:rPr lang="fr-BE" sz="2800" dirty="0" smtClean="0">
                <a:solidFill>
                  <a:srgbClr val="A50021"/>
                </a:solidFill>
                <a:effectLst>
                  <a:outerShdw blurRad="38100" dist="38100" dir="2700000" algn="tl">
                    <a:srgbClr val="C0C0C0"/>
                  </a:outerShdw>
                </a:effectLst>
                <a:latin typeface="Arial" pitchFamily="34" charset="0"/>
                <a:cs typeface="Arial" pitchFamily="34" charset="0"/>
              </a:rPr>
            </a:br>
            <a:r>
              <a:rPr lang="fr-BE" sz="2800" dirty="0" smtClean="0">
                <a:solidFill>
                  <a:srgbClr val="A50021"/>
                </a:solidFill>
                <a:effectLst>
                  <a:outerShdw blurRad="38100" dist="38100" dir="2700000" algn="tl">
                    <a:srgbClr val="C0C0C0"/>
                  </a:outerShdw>
                </a:effectLst>
                <a:latin typeface="Arial" pitchFamily="34" charset="0"/>
                <a:cs typeface="Arial" pitchFamily="34" charset="0"/>
              </a:rPr>
              <a:t/>
            </a:r>
            <a:br>
              <a:rPr lang="fr-BE" sz="2800" dirty="0" smtClean="0">
                <a:solidFill>
                  <a:srgbClr val="A50021"/>
                </a:solidFill>
                <a:effectLst>
                  <a:outerShdw blurRad="38100" dist="38100" dir="2700000" algn="tl">
                    <a:srgbClr val="C0C0C0"/>
                  </a:outerShdw>
                </a:effectLst>
                <a:latin typeface="Arial" pitchFamily="34" charset="0"/>
                <a:cs typeface="Arial" pitchFamily="34" charset="0"/>
              </a:rPr>
            </a:br>
            <a:r>
              <a:rPr lang="fr-BE" sz="2800" dirty="0" smtClean="0">
                <a:solidFill>
                  <a:srgbClr val="A50021"/>
                </a:solidFill>
                <a:effectLst>
                  <a:outerShdw blurRad="38100" dist="38100" dir="2700000" algn="tl">
                    <a:srgbClr val="C0C0C0"/>
                  </a:outerShdw>
                </a:effectLst>
                <a:latin typeface="Arial" pitchFamily="34" charset="0"/>
                <a:cs typeface="Arial" pitchFamily="34" charset="0"/>
              </a:rPr>
              <a:t>DISCLAIMER</a:t>
            </a:r>
            <a:r>
              <a:rPr lang="en-GB" sz="2800" dirty="0" smtClean="0">
                <a:solidFill>
                  <a:srgbClr val="A50021"/>
                </a:solidFill>
                <a:effectLst>
                  <a:outerShdw blurRad="38100" dist="38100" dir="2700000" algn="tl">
                    <a:srgbClr val="C0C0C0"/>
                  </a:outerShdw>
                </a:effectLst>
                <a:latin typeface="Arial" pitchFamily="34" charset="0"/>
                <a:cs typeface="Arial" pitchFamily="34" charset="0"/>
              </a:rPr>
              <a:t/>
            </a:r>
            <a:br>
              <a:rPr lang="en-GB" sz="2800" dirty="0" smtClean="0">
                <a:solidFill>
                  <a:srgbClr val="A50021"/>
                </a:solidFill>
                <a:effectLst>
                  <a:outerShdw blurRad="38100" dist="38100" dir="2700000" algn="tl">
                    <a:srgbClr val="C0C0C0"/>
                  </a:outerShdw>
                </a:effectLst>
                <a:latin typeface="Arial" pitchFamily="34" charset="0"/>
                <a:cs typeface="Arial" pitchFamily="34" charset="0"/>
              </a:rPr>
            </a:br>
            <a:endParaRPr lang="es-ES" sz="2800" dirty="0"/>
          </a:p>
        </p:txBody>
      </p:sp>
      <p:pic>
        <p:nvPicPr>
          <p:cNvPr id="4" name="Picture 2" descr="http://institucional.us.es/tempusicaen/img/franja.jpg"/>
          <p:cNvPicPr>
            <a:picLocks noChangeAspect="1" noChangeArrowheads="1"/>
          </p:cNvPicPr>
          <p:nvPr/>
        </p:nvPicPr>
        <p:blipFill>
          <a:blip r:embed="rId2" cstate="print"/>
          <a:srcRect/>
          <a:stretch>
            <a:fillRect/>
          </a:stretch>
        </p:blipFill>
        <p:spPr bwMode="auto">
          <a:xfrm>
            <a:off x="3563888" y="1052736"/>
            <a:ext cx="4824536" cy="100811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a:defRPr/>
            </a:pPr>
            <a:r>
              <a:rPr lang="es-ES" sz="2400" dirty="0" err="1" smtClean="0"/>
              <a:t>Tempus</a:t>
            </a:r>
            <a:r>
              <a:rPr lang="es-ES" sz="2400" dirty="0" smtClean="0"/>
              <a:t> IV Project</a:t>
            </a:r>
          </a:p>
          <a:p>
            <a:pPr>
              <a:defRPr/>
            </a:pPr>
            <a:r>
              <a:rPr lang="es-ES" sz="2400" dirty="0" smtClean="0"/>
              <a:t/>
            </a:r>
            <a:br>
              <a:rPr lang="es-ES" sz="2400" dirty="0" smtClean="0"/>
            </a:br>
            <a:r>
              <a:rPr lang="es-ES" sz="2400" dirty="0" err="1" smtClean="0"/>
              <a:t>Budget</a:t>
            </a:r>
            <a:r>
              <a:rPr lang="es-ES" sz="2400" dirty="0" smtClean="0"/>
              <a:t>: € 825.618,34  (89,97%) + </a:t>
            </a:r>
            <a:r>
              <a:rPr lang="es-ES" sz="2400" dirty="0" err="1" smtClean="0"/>
              <a:t>co-financing</a:t>
            </a:r>
            <a:endParaRPr lang="es-ES" sz="2400" dirty="0" smtClean="0"/>
          </a:p>
          <a:p>
            <a:pPr>
              <a:defRPr/>
            </a:pPr>
            <a:r>
              <a:rPr lang="es-ES" sz="2400" dirty="0" smtClean="0"/>
              <a:t/>
            </a:r>
            <a:br>
              <a:rPr lang="es-ES" sz="2400" dirty="0" smtClean="0"/>
            </a:br>
            <a:r>
              <a:rPr lang="es-ES" sz="2400" dirty="0" err="1" smtClean="0"/>
              <a:t>Grantholder</a:t>
            </a:r>
            <a:r>
              <a:rPr lang="es-ES" sz="2400" dirty="0" smtClean="0"/>
              <a:t>: </a:t>
            </a:r>
            <a:r>
              <a:rPr lang="es-ES" sz="2400" dirty="0" err="1" smtClean="0"/>
              <a:t>University</a:t>
            </a:r>
            <a:r>
              <a:rPr lang="es-ES" sz="2400" dirty="0" smtClean="0"/>
              <a:t> of </a:t>
            </a:r>
            <a:r>
              <a:rPr lang="es-ES" sz="2400" dirty="0" err="1" smtClean="0"/>
              <a:t>Seville</a:t>
            </a:r>
            <a:endParaRPr lang="es-ES" sz="2400" dirty="0" smtClean="0"/>
          </a:p>
          <a:p>
            <a:pPr>
              <a:defRPr/>
            </a:pPr>
            <a:r>
              <a:rPr lang="es-ES" sz="2400" dirty="0" smtClean="0"/>
              <a:t/>
            </a:r>
            <a:br>
              <a:rPr lang="es-ES" sz="2400" dirty="0" smtClean="0"/>
            </a:br>
            <a:r>
              <a:rPr lang="es-ES" sz="2400" dirty="0" err="1" smtClean="0"/>
              <a:t>Coordinator</a:t>
            </a:r>
            <a:r>
              <a:rPr lang="es-ES" sz="2400" dirty="0" smtClean="0"/>
              <a:t>:. </a:t>
            </a:r>
            <a:r>
              <a:rPr lang="es-ES" sz="2400" dirty="0" err="1" smtClean="0"/>
              <a:t>Prof.Dr</a:t>
            </a:r>
            <a:r>
              <a:rPr lang="es-ES" sz="2400" dirty="0" smtClean="0"/>
              <a:t>. Miguel Ángel Adame. </a:t>
            </a:r>
            <a:r>
              <a:rPr lang="es-ES" sz="2400" dirty="0" err="1" smtClean="0"/>
              <a:t>University</a:t>
            </a:r>
            <a:r>
              <a:rPr lang="es-ES" sz="2400" dirty="0" smtClean="0"/>
              <a:t> of </a:t>
            </a:r>
            <a:r>
              <a:rPr lang="es-ES" sz="2400" dirty="0" err="1" smtClean="0"/>
              <a:t>Seville</a:t>
            </a:r>
            <a:endParaRPr lang="es-ES" sz="2400" dirty="0"/>
          </a:p>
        </p:txBody>
      </p:sp>
      <p:sp>
        <p:nvSpPr>
          <p:cNvPr id="3" name="2 Título"/>
          <p:cNvSpPr>
            <a:spLocks noGrp="1"/>
          </p:cNvSpPr>
          <p:nvPr>
            <p:ph type="title"/>
          </p:nvPr>
        </p:nvSpPr>
        <p:spPr>
          <a:xfrm>
            <a:off x="457200" y="500042"/>
            <a:ext cx="8229600" cy="917596"/>
          </a:xfrm>
        </p:spPr>
        <p:txBody>
          <a:bodyPr>
            <a:normAutofit fontScale="90000"/>
          </a:bodyPr>
          <a:lstStyle/>
          <a:p>
            <a:r>
              <a:rPr lang="en-GB" sz="2700" dirty="0" smtClean="0">
                <a:solidFill>
                  <a:srgbClr val="A50021"/>
                </a:solidFill>
                <a:effectLst>
                  <a:outerShdw blurRad="38100" dist="38100" dir="2700000" algn="tl">
                    <a:srgbClr val="C0C0C0"/>
                  </a:outerShdw>
                </a:effectLst>
                <a:latin typeface="Arial" pitchFamily="34" charset="0"/>
                <a:cs typeface="Arial" pitchFamily="34" charset="0"/>
              </a:rPr>
              <a:t>BASIC FEATURES OF TEMPUS SM-158887</a:t>
            </a:r>
            <a:r>
              <a:rPr lang="en-GB" sz="4400" dirty="0" smtClean="0">
                <a:solidFill>
                  <a:srgbClr val="A50021"/>
                </a:solidFill>
                <a:effectLst>
                  <a:outerShdw blurRad="38100" dist="38100" dir="2700000" algn="tl">
                    <a:srgbClr val="C0C0C0"/>
                  </a:outerShdw>
                </a:effectLst>
                <a:latin typeface="Arial" pitchFamily="34" charset="0"/>
                <a:cs typeface="Arial" pitchFamily="34" charset="0"/>
              </a:rPr>
              <a:t/>
            </a:r>
            <a:br>
              <a:rPr lang="en-GB" sz="4400" dirty="0" smtClean="0">
                <a:solidFill>
                  <a:srgbClr val="A50021"/>
                </a:solidFill>
                <a:effectLst>
                  <a:outerShdw blurRad="38100" dist="38100" dir="2700000" algn="tl">
                    <a:srgbClr val="C0C0C0"/>
                  </a:outerShdw>
                </a:effectLst>
                <a:latin typeface="Arial" pitchFamily="34" charset="0"/>
                <a:cs typeface="Arial" pitchFamily="34" charset="0"/>
              </a:rPr>
            </a:br>
            <a:endParaRPr lang="es-E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857233"/>
            <a:ext cx="7772400" cy="571503"/>
          </a:xfrm>
        </p:spPr>
        <p:txBody>
          <a:bodyPr>
            <a:normAutofit fontScale="90000"/>
          </a:bodyPr>
          <a:lstStyle/>
          <a:p>
            <a:r>
              <a:rPr lang="en-GB" sz="2000" dirty="0" smtClean="0">
                <a:solidFill>
                  <a:srgbClr val="A50021"/>
                </a:solidFill>
                <a:effectLst>
                  <a:outerShdw blurRad="38100" dist="38100" dir="2700000" algn="tl">
                    <a:srgbClr val="C0C0C0"/>
                  </a:outerShdw>
                </a:effectLst>
                <a:latin typeface="Arial" pitchFamily="34" charset="0"/>
                <a:cs typeface="Arial" pitchFamily="34" charset="0"/>
              </a:rPr>
              <a:t>BASIC FEATURES OF SMGR 516663: PARTNERS</a:t>
            </a:r>
            <a:r>
              <a:rPr lang="en-GB" sz="1200" dirty="0" smtClean="0">
                <a:solidFill>
                  <a:srgbClr val="A50021"/>
                </a:solidFill>
                <a:effectLst>
                  <a:outerShdw blurRad="38100" dist="38100" dir="2700000" algn="tl">
                    <a:srgbClr val="C0C0C0"/>
                  </a:outerShdw>
                </a:effectLst>
                <a:latin typeface="Arial" pitchFamily="34" charset="0"/>
                <a:cs typeface="Arial" pitchFamily="34" charset="0"/>
              </a:rPr>
              <a:t/>
            </a:r>
            <a:br>
              <a:rPr lang="en-GB" sz="1200" dirty="0" smtClean="0">
                <a:solidFill>
                  <a:srgbClr val="A50021"/>
                </a:solidFill>
                <a:effectLst>
                  <a:outerShdw blurRad="38100" dist="38100" dir="2700000" algn="tl">
                    <a:srgbClr val="C0C0C0"/>
                  </a:outerShdw>
                </a:effectLst>
                <a:latin typeface="Arial" pitchFamily="34" charset="0"/>
                <a:cs typeface="Arial" pitchFamily="34" charset="0"/>
              </a:rPr>
            </a:br>
            <a:endParaRPr lang="es-ES" sz="1200" dirty="0"/>
          </a:p>
        </p:txBody>
      </p:sp>
      <p:sp>
        <p:nvSpPr>
          <p:cNvPr id="3" name="2 Subtítulo"/>
          <p:cNvSpPr>
            <a:spLocks noGrp="1"/>
          </p:cNvSpPr>
          <p:nvPr>
            <p:ph type="subTitle" idx="1"/>
          </p:nvPr>
        </p:nvSpPr>
        <p:spPr>
          <a:xfrm>
            <a:off x="685800" y="1571612"/>
            <a:ext cx="7772400" cy="3357586"/>
          </a:xfrm>
        </p:spPr>
        <p:txBody>
          <a:bodyPr>
            <a:noAutofit/>
          </a:bodyPr>
          <a:lstStyle/>
          <a:p>
            <a:r>
              <a:rPr lang="es-ES" sz="1000" dirty="0" err="1" smtClean="0">
                <a:hlinkClick r:id="rId2"/>
              </a:rPr>
              <a:t>University</a:t>
            </a:r>
            <a:r>
              <a:rPr lang="es-ES" sz="1000" dirty="0" smtClean="0">
                <a:hlinkClick r:id="rId2"/>
              </a:rPr>
              <a:t> of Sevilla</a:t>
            </a:r>
            <a:r>
              <a:rPr lang="es-ES" sz="1000" dirty="0" smtClean="0"/>
              <a:t>, </a:t>
            </a:r>
            <a:r>
              <a:rPr lang="es-ES" sz="1000" dirty="0" err="1" smtClean="0"/>
              <a:t>Spain</a:t>
            </a:r>
            <a:endParaRPr lang="es-ES" sz="1000" dirty="0" smtClean="0"/>
          </a:p>
          <a:p>
            <a:r>
              <a:rPr lang="es-ES" sz="1000" dirty="0" err="1" smtClean="0">
                <a:hlinkClick r:id="rId3"/>
              </a:rPr>
              <a:t>Inholland</a:t>
            </a:r>
            <a:r>
              <a:rPr lang="es-ES" sz="1000" dirty="0" smtClean="0">
                <a:hlinkClick r:id="rId3"/>
              </a:rPr>
              <a:t> </a:t>
            </a:r>
            <a:r>
              <a:rPr lang="es-ES" sz="1000" dirty="0" err="1" smtClean="0">
                <a:hlinkClick r:id="rId3"/>
              </a:rPr>
              <a:t>University</a:t>
            </a:r>
            <a:r>
              <a:rPr lang="es-ES" sz="1000" dirty="0" smtClean="0">
                <a:hlinkClick r:id="rId3"/>
              </a:rPr>
              <a:t> of </a:t>
            </a:r>
            <a:r>
              <a:rPr lang="es-ES" sz="1000" dirty="0" err="1" smtClean="0">
                <a:hlinkClick r:id="rId3"/>
              </a:rPr>
              <a:t>Applied</a:t>
            </a:r>
            <a:r>
              <a:rPr lang="es-ES" sz="1000" dirty="0" smtClean="0">
                <a:hlinkClick r:id="rId3"/>
              </a:rPr>
              <a:t> </a:t>
            </a:r>
            <a:r>
              <a:rPr lang="es-ES" sz="1000" dirty="0" err="1" smtClean="0">
                <a:hlinkClick r:id="rId3"/>
              </a:rPr>
              <a:t>Sciences</a:t>
            </a:r>
            <a:r>
              <a:rPr lang="es-ES" sz="1000" dirty="0" smtClean="0"/>
              <a:t/>
            </a:r>
            <a:br>
              <a:rPr lang="es-ES" sz="1000" dirty="0" smtClean="0"/>
            </a:br>
            <a:r>
              <a:rPr lang="es-ES" sz="1000" dirty="0" smtClean="0"/>
              <a:t/>
            </a:r>
            <a:br>
              <a:rPr lang="es-ES" sz="1000" dirty="0" smtClean="0"/>
            </a:br>
            <a:r>
              <a:rPr lang="es-ES" sz="1000" dirty="0" err="1" smtClean="0">
                <a:hlinkClick r:id="rId4"/>
              </a:rPr>
              <a:t>Heriot</a:t>
            </a:r>
            <a:r>
              <a:rPr lang="es-ES" sz="1000" dirty="0" smtClean="0">
                <a:hlinkClick r:id="rId4"/>
              </a:rPr>
              <a:t>-Watt </a:t>
            </a:r>
            <a:r>
              <a:rPr lang="es-ES" sz="1000" dirty="0" err="1" smtClean="0">
                <a:hlinkClick r:id="rId4"/>
              </a:rPr>
              <a:t>University</a:t>
            </a:r>
            <a:r>
              <a:rPr lang="es-ES" sz="1000" dirty="0" smtClean="0"/>
              <a:t/>
            </a:r>
            <a:br>
              <a:rPr lang="es-ES" sz="1000" dirty="0" smtClean="0"/>
            </a:br>
            <a:r>
              <a:rPr lang="es-ES" sz="1000" dirty="0" smtClean="0"/>
              <a:t/>
            </a:r>
            <a:br>
              <a:rPr lang="es-ES" sz="1000" dirty="0" smtClean="0"/>
            </a:br>
            <a:r>
              <a:rPr lang="es-ES" sz="1000" dirty="0" smtClean="0">
                <a:hlinkClick r:id="rId5"/>
              </a:rPr>
              <a:t>Haute </a:t>
            </a:r>
            <a:r>
              <a:rPr lang="es-ES" sz="1000" dirty="0" err="1" smtClean="0">
                <a:hlinkClick r:id="rId5"/>
              </a:rPr>
              <a:t>Ecole</a:t>
            </a:r>
            <a:r>
              <a:rPr lang="es-ES" sz="1000" dirty="0" smtClean="0">
                <a:hlinkClick r:id="rId5"/>
              </a:rPr>
              <a:t> </a:t>
            </a:r>
            <a:r>
              <a:rPr lang="es-ES" sz="1000" dirty="0" err="1" smtClean="0">
                <a:hlinkClick r:id="rId5"/>
              </a:rPr>
              <a:t>Charlemagne</a:t>
            </a:r>
            <a:r>
              <a:rPr lang="es-ES" sz="1000" dirty="0" smtClean="0"/>
              <a:t/>
            </a:r>
            <a:br>
              <a:rPr lang="es-ES" sz="1000" dirty="0" smtClean="0"/>
            </a:br>
            <a:r>
              <a:rPr lang="es-ES" sz="1000" dirty="0" smtClean="0"/>
              <a:t/>
            </a:r>
            <a:br>
              <a:rPr lang="es-ES" sz="1000" dirty="0" smtClean="0"/>
            </a:br>
            <a:r>
              <a:rPr lang="es-ES" sz="1000" dirty="0" err="1" smtClean="0">
                <a:hlinkClick r:id="rId6"/>
              </a:rPr>
              <a:t>Belarus</a:t>
            </a:r>
            <a:r>
              <a:rPr lang="es-ES" sz="1000" dirty="0" smtClean="0">
                <a:hlinkClick r:id="rId6"/>
              </a:rPr>
              <a:t> </a:t>
            </a:r>
            <a:r>
              <a:rPr lang="es-ES" sz="1000" dirty="0" err="1" smtClean="0">
                <a:hlinkClick r:id="rId6"/>
              </a:rPr>
              <a:t>State</a:t>
            </a:r>
            <a:r>
              <a:rPr lang="es-ES" sz="1000" dirty="0" smtClean="0">
                <a:hlinkClick r:id="rId6"/>
              </a:rPr>
              <a:t> </a:t>
            </a:r>
            <a:r>
              <a:rPr lang="es-ES" sz="1000" dirty="0" err="1" smtClean="0">
                <a:hlinkClick r:id="rId6"/>
              </a:rPr>
              <a:t>Economics</a:t>
            </a:r>
            <a:r>
              <a:rPr lang="es-ES" sz="1000" dirty="0" smtClean="0">
                <a:hlinkClick r:id="rId6"/>
              </a:rPr>
              <a:t> </a:t>
            </a:r>
            <a:r>
              <a:rPr lang="es-ES" sz="1000" dirty="0" err="1" smtClean="0">
                <a:hlinkClick r:id="rId6"/>
              </a:rPr>
              <a:t>University</a:t>
            </a:r>
            <a:r>
              <a:rPr lang="es-ES" sz="1000" dirty="0" smtClean="0"/>
              <a:t/>
            </a:r>
            <a:br>
              <a:rPr lang="es-ES" sz="1000" dirty="0" smtClean="0"/>
            </a:br>
            <a:r>
              <a:rPr lang="es-ES" sz="1000" dirty="0" smtClean="0"/>
              <a:t/>
            </a:r>
            <a:br>
              <a:rPr lang="es-ES" sz="1000" dirty="0" smtClean="0"/>
            </a:br>
            <a:r>
              <a:rPr lang="es-ES" sz="1000" dirty="0" err="1" smtClean="0">
                <a:hlinkClick r:id="rId7"/>
              </a:rPr>
              <a:t>Belarusian</a:t>
            </a:r>
            <a:r>
              <a:rPr lang="es-ES" sz="1000" dirty="0" smtClean="0">
                <a:hlinkClick r:id="rId7"/>
              </a:rPr>
              <a:t> </a:t>
            </a:r>
            <a:r>
              <a:rPr lang="es-ES" sz="1000" dirty="0" err="1" smtClean="0">
                <a:hlinkClick r:id="rId7"/>
              </a:rPr>
              <a:t>Trade</a:t>
            </a:r>
            <a:r>
              <a:rPr lang="es-ES" sz="1000" dirty="0" smtClean="0">
                <a:hlinkClick r:id="rId7"/>
              </a:rPr>
              <a:t> </a:t>
            </a:r>
            <a:r>
              <a:rPr lang="es-ES" sz="1000" dirty="0" err="1" smtClean="0">
                <a:hlinkClick r:id="rId7"/>
              </a:rPr>
              <a:t>Economics</a:t>
            </a:r>
            <a:r>
              <a:rPr lang="es-ES" sz="1000" dirty="0" smtClean="0">
                <a:hlinkClick r:id="rId7"/>
              </a:rPr>
              <a:t> </a:t>
            </a:r>
            <a:r>
              <a:rPr lang="es-ES" sz="1000" dirty="0" err="1" smtClean="0">
                <a:hlinkClick r:id="rId7"/>
              </a:rPr>
              <a:t>University</a:t>
            </a:r>
            <a:r>
              <a:rPr lang="es-ES" sz="1000" dirty="0" smtClean="0">
                <a:hlinkClick r:id="rId7"/>
              </a:rPr>
              <a:t> of </a:t>
            </a:r>
            <a:r>
              <a:rPr lang="es-ES" sz="1000" dirty="0" err="1" smtClean="0">
                <a:hlinkClick r:id="rId7"/>
              </a:rPr>
              <a:t>Consumer</a:t>
            </a:r>
            <a:r>
              <a:rPr lang="es-ES" sz="1000" dirty="0" smtClean="0">
                <a:hlinkClick r:id="rId7"/>
              </a:rPr>
              <a:t> </a:t>
            </a:r>
            <a:r>
              <a:rPr lang="es-ES" sz="1000" dirty="0" err="1" smtClean="0">
                <a:hlinkClick r:id="rId7"/>
              </a:rPr>
              <a:t>Cooperatives</a:t>
            </a:r>
            <a:r>
              <a:rPr lang="es-ES" sz="1000" dirty="0" smtClean="0"/>
              <a:t/>
            </a:r>
            <a:br>
              <a:rPr lang="es-ES" sz="1000" dirty="0" smtClean="0"/>
            </a:br>
            <a:r>
              <a:rPr lang="es-ES" sz="1000" dirty="0" smtClean="0"/>
              <a:t/>
            </a:r>
            <a:br>
              <a:rPr lang="es-ES" sz="1000" dirty="0" smtClean="0"/>
            </a:br>
            <a:r>
              <a:rPr lang="es-ES" sz="1000" dirty="0" err="1" smtClean="0">
                <a:hlinkClick r:id="rId8"/>
              </a:rPr>
              <a:t>Tbilisi</a:t>
            </a:r>
            <a:r>
              <a:rPr lang="es-ES" sz="1000" dirty="0" smtClean="0">
                <a:hlinkClick r:id="rId8"/>
              </a:rPr>
              <a:t> </a:t>
            </a:r>
            <a:r>
              <a:rPr lang="es-ES" sz="1000" dirty="0" err="1" smtClean="0">
                <a:hlinkClick r:id="rId8"/>
              </a:rPr>
              <a:t>State</a:t>
            </a:r>
            <a:r>
              <a:rPr lang="es-ES" sz="1000" dirty="0" smtClean="0">
                <a:hlinkClick r:id="rId8"/>
              </a:rPr>
              <a:t> </a:t>
            </a:r>
            <a:r>
              <a:rPr lang="es-ES" sz="1000" dirty="0" err="1" smtClean="0">
                <a:hlinkClick r:id="rId8"/>
              </a:rPr>
              <a:t>University</a:t>
            </a:r>
            <a:r>
              <a:rPr lang="es-ES" sz="1000" dirty="0" smtClean="0"/>
              <a:t/>
            </a:r>
            <a:br>
              <a:rPr lang="es-ES" sz="1000" dirty="0" smtClean="0"/>
            </a:br>
            <a:r>
              <a:rPr lang="es-ES" sz="1000" dirty="0" smtClean="0"/>
              <a:t/>
            </a:r>
            <a:br>
              <a:rPr lang="es-ES" sz="1000" dirty="0" smtClean="0"/>
            </a:br>
            <a:r>
              <a:rPr lang="es-ES" sz="1000" dirty="0" err="1" smtClean="0">
                <a:hlinkClick r:id="rId9"/>
              </a:rPr>
              <a:t>Gori</a:t>
            </a:r>
            <a:r>
              <a:rPr lang="es-ES" sz="1000" dirty="0" smtClean="0">
                <a:hlinkClick r:id="rId9"/>
              </a:rPr>
              <a:t> </a:t>
            </a:r>
            <a:r>
              <a:rPr lang="es-ES" sz="1000" dirty="0" err="1" smtClean="0">
                <a:hlinkClick r:id="rId9"/>
              </a:rPr>
              <a:t>Teaching</a:t>
            </a:r>
            <a:r>
              <a:rPr lang="es-ES" sz="1000" dirty="0" smtClean="0">
                <a:hlinkClick r:id="rId9"/>
              </a:rPr>
              <a:t> </a:t>
            </a:r>
            <a:r>
              <a:rPr lang="es-ES" sz="1000" dirty="0" err="1" smtClean="0">
                <a:hlinkClick r:id="rId9"/>
              </a:rPr>
              <a:t>University</a:t>
            </a:r>
            <a:r>
              <a:rPr lang="es-ES" sz="1000" dirty="0" smtClean="0"/>
              <a:t/>
            </a:r>
            <a:br>
              <a:rPr lang="es-ES" sz="1000" dirty="0" smtClean="0"/>
            </a:br>
            <a:r>
              <a:rPr lang="es-ES" sz="1000" dirty="0" smtClean="0"/>
              <a:t/>
            </a:r>
            <a:br>
              <a:rPr lang="es-ES" sz="1000" dirty="0" smtClean="0"/>
            </a:br>
            <a:r>
              <a:rPr lang="es-ES" sz="1000" dirty="0" err="1" smtClean="0">
                <a:hlinkClick r:id="rId10"/>
              </a:rPr>
              <a:t>Tajik</a:t>
            </a:r>
            <a:r>
              <a:rPr lang="es-ES" sz="1000" dirty="0" smtClean="0">
                <a:hlinkClick r:id="rId10"/>
              </a:rPr>
              <a:t> </a:t>
            </a:r>
            <a:r>
              <a:rPr lang="es-ES" sz="1000" dirty="0" err="1" smtClean="0">
                <a:hlinkClick r:id="rId10"/>
              </a:rPr>
              <a:t>State</a:t>
            </a:r>
            <a:r>
              <a:rPr lang="es-ES" sz="1000" dirty="0" smtClean="0">
                <a:hlinkClick r:id="rId10"/>
              </a:rPr>
              <a:t> </a:t>
            </a:r>
            <a:r>
              <a:rPr lang="es-ES" sz="1000" dirty="0" err="1" smtClean="0">
                <a:hlinkClick r:id="rId10"/>
              </a:rPr>
              <a:t>University</a:t>
            </a:r>
            <a:r>
              <a:rPr lang="es-ES" sz="1000" dirty="0" smtClean="0">
                <a:hlinkClick r:id="rId10"/>
              </a:rPr>
              <a:t> of Commerce </a:t>
            </a:r>
            <a:r>
              <a:rPr lang="es-ES" sz="1000" dirty="0" smtClean="0"/>
              <a:t/>
            </a:r>
            <a:br>
              <a:rPr lang="es-ES" sz="1000" dirty="0" smtClean="0"/>
            </a:br>
            <a:r>
              <a:rPr lang="es-ES" sz="1000" dirty="0" smtClean="0"/>
              <a:t/>
            </a:r>
            <a:br>
              <a:rPr lang="es-ES" sz="1000" dirty="0" smtClean="0"/>
            </a:br>
            <a:r>
              <a:rPr lang="es-ES" sz="1000" dirty="0" err="1" smtClean="0">
                <a:hlinkClick r:id="rId11"/>
              </a:rPr>
              <a:t>Tajik</a:t>
            </a:r>
            <a:r>
              <a:rPr lang="es-ES" sz="1000" dirty="0" smtClean="0">
                <a:hlinkClick r:id="rId11"/>
              </a:rPr>
              <a:t> </a:t>
            </a:r>
            <a:r>
              <a:rPr lang="es-ES" sz="1000" dirty="0" err="1" smtClean="0">
                <a:hlinkClick r:id="rId11"/>
              </a:rPr>
              <a:t>Technical</a:t>
            </a:r>
            <a:r>
              <a:rPr lang="es-ES" sz="1000" dirty="0" smtClean="0">
                <a:hlinkClick r:id="rId11"/>
              </a:rPr>
              <a:t> </a:t>
            </a:r>
            <a:r>
              <a:rPr lang="es-ES" sz="1000" dirty="0" err="1" smtClean="0">
                <a:hlinkClick r:id="rId11"/>
              </a:rPr>
              <a:t>University</a:t>
            </a:r>
            <a:r>
              <a:rPr lang="es-ES" sz="1000" dirty="0" smtClean="0"/>
              <a:t> </a:t>
            </a:r>
            <a:br>
              <a:rPr lang="es-ES" sz="1000" dirty="0" smtClean="0"/>
            </a:br>
            <a:r>
              <a:rPr lang="es-ES" sz="1000" dirty="0" smtClean="0"/>
              <a:t/>
            </a:r>
            <a:br>
              <a:rPr lang="es-ES" sz="1000" dirty="0" smtClean="0"/>
            </a:br>
            <a:r>
              <a:rPr lang="es-ES" sz="1000" dirty="0" err="1" smtClean="0">
                <a:hlinkClick r:id="rId12"/>
              </a:rPr>
              <a:t>Assoc</a:t>
            </a:r>
            <a:r>
              <a:rPr lang="es-ES" sz="1000" dirty="0" smtClean="0">
                <a:hlinkClick r:id="rId12"/>
              </a:rPr>
              <a:t>. </a:t>
            </a:r>
            <a:r>
              <a:rPr lang="es-ES" sz="1000" dirty="0" err="1" smtClean="0">
                <a:hlinkClick r:id="rId12"/>
              </a:rPr>
              <a:t>Internat</a:t>
            </a:r>
            <a:r>
              <a:rPr lang="es-ES" sz="1000" dirty="0" smtClean="0">
                <a:hlinkClick r:id="rId12"/>
              </a:rPr>
              <a:t>. Des </a:t>
            </a:r>
            <a:r>
              <a:rPr lang="es-ES" sz="1000" dirty="0" err="1" smtClean="0">
                <a:hlinkClick r:id="rId12"/>
              </a:rPr>
              <a:t>ÉTudiants</a:t>
            </a:r>
            <a:r>
              <a:rPr lang="es-ES" sz="1000" dirty="0" smtClean="0">
                <a:hlinkClick r:id="rId12"/>
              </a:rPr>
              <a:t> En </a:t>
            </a:r>
            <a:r>
              <a:rPr lang="es-ES" sz="1000" dirty="0" err="1" smtClean="0">
                <a:hlinkClick r:id="rId12"/>
              </a:rPr>
              <a:t>Sciences</a:t>
            </a:r>
            <a:r>
              <a:rPr lang="es-ES" sz="1000" dirty="0" smtClean="0">
                <a:hlinkClick r:id="rId12"/>
              </a:rPr>
              <a:t> </a:t>
            </a:r>
            <a:r>
              <a:rPr lang="es-ES" sz="1000" dirty="0" err="1" smtClean="0">
                <a:hlinkClick r:id="rId12"/>
              </a:rPr>
              <a:t>ÉConom</a:t>
            </a:r>
            <a:r>
              <a:rPr lang="es-ES" sz="1000" dirty="0" smtClean="0">
                <a:hlinkClick r:id="rId12"/>
              </a:rPr>
              <a:t>. Et </a:t>
            </a:r>
            <a:r>
              <a:rPr lang="es-ES" sz="1000" dirty="0" err="1" smtClean="0">
                <a:hlinkClick r:id="rId12"/>
              </a:rPr>
              <a:t>Commerc</a:t>
            </a:r>
            <a:r>
              <a:rPr lang="es-ES" sz="1000" dirty="0" smtClean="0">
                <a:hlinkClick r:id="rId12"/>
              </a:rPr>
              <a:t>.</a:t>
            </a:r>
            <a:r>
              <a:rPr lang="es-ES" sz="1000" dirty="0" smtClean="0"/>
              <a:t> </a:t>
            </a:r>
            <a:br>
              <a:rPr lang="es-ES" sz="1000" dirty="0" smtClean="0"/>
            </a:br>
            <a:r>
              <a:rPr lang="es-ES" sz="1000" dirty="0" smtClean="0"/>
              <a:t/>
            </a:r>
            <a:br>
              <a:rPr lang="es-ES" sz="1000" dirty="0" smtClean="0"/>
            </a:br>
            <a:r>
              <a:rPr lang="es-ES" sz="1000" dirty="0" err="1" smtClean="0">
                <a:hlinkClick r:id="rId13"/>
              </a:rPr>
              <a:t>Ministry</a:t>
            </a:r>
            <a:r>
              <a:rPr lang="es-ES" sz="1000" dirty="0" smtClean="0">
                <a:hlinkClick r:id="rId13"/>
              </a:rPr>
              <a:t> of </a:t>
            </a:r>
            <a:r>
              <a:rPr lang="es-ES" sz="1000" dirty="0" err="1" smtClean="0">
                <a:hlinkClick r:id="rId13"/>
              </a:rPr>
              <a:t>Education</a:t>
            </a:r>
            <a:r>
              <a:rPr lang="es-ES" sz="1000" dirty="0" smtClean="0">
                <a:hlinkClick r:id="rId13"/>
              </a:rPr>
              <a:t> (</a:t>
            </a:r>
            <a:r>
              <a:rPr lang="es-ES" sz="1000" dirty="0" err="1" smtClean="0">
                <a:hlinkClick r:id="rId13"/>
              </a:rPr>
              <a:t>Belarus</a:t>
            </a:r>
            <a:r>
              <a:rPr lang="es-ES" sz="1000" dirty="0" smtClean="0">
                <a:hlinkClick r:id="rId13"/>
              </a:rPr>
              <a:t>) </a:t>
            </a:r>
            <a:r>
              <a:rPr lang="es-ES" sz="1000" dirty="0" smtClean="0"/>
              <a:t/>
            </a:r>
            <a:br>
              <a:rPr lang="es-ES" sz="1000" dirty="0" smtClean="0"/>
            </a:br>
            <a:r>
              <a:rPr lang="es-ES" sz="1000" dirty="0" smtClean="0"/>
              <a:t/>
            </a:r>
            <a:br>
              <a:rPr lang="es-ES" sz="1000" dirty="0" smtClean="0"/>
            </a:br>
            <a:r>
              <a:rPr lang="es-ES" sz="1000" dirty="0" err="1" smtClean="0">
                <a:hlinkClick r:id="rId14"/>
              </a:rPr>
              <a:t>Ministry</a:t>
            </a:r>
            <a:r>
              <a:rPr lang="es-ES" sz="1000" dirty="0" smtClean="0">
                <a:hlinkClick r:id="rId14"/>
              </a:rPr>
              <a:t> of </a:t>
            </a:r>
            <a:r>
              <a:rPr lang="es-ES" sz="1000" dirty="0" err="1" smtClean="0">
                <a:hlinkClick r:id="rId14"/>
              </a:rPr>
              <a:t>Education</a:t>
            </a:r>
            <a:r>
              <a:rPr lang="es-ES" sz="1000" dirty="0" smtClean="0">
                <a:hlinkClick r:id="rId14"/>
              </a:rPr>
              <a:t> And </a:t>
            </a:r>
            <a:r>
              <a:rPr lang="es-ES" sz="1000" dirty="0" err="1" smtClean="0">
                <a:hlinkClick r:id="rId14"/>
              </a:rPr>
              <a:t>Science</a:t>
            </a:r>
            <a:r>
              <a:rPr lang="es-ES" sz="1000" dirty="0" smtClean="0">
                <a:hlinkClick r:id="rId14"/>
              </a:rPr>
              <a:t> (Georgia)</a:t>
            </a:r>
            <a:r>
              <a:rPr lang="es-ES" sz="1000" dirty="0" smtClean="0"/>
              <a:t/>
            </a:r>
            <a:br>
              <a:rPr lang="es-ES" sz="1000" dirty="0" smtClean="0"/>
            </a:br>
            <a:r>
              <a:rPr lang="es-ES" sz="1000" dirty="0" smtClean="0"/>
              <a:t/>
            </a:r>
            <a:br>
              <a:rPr lang="es-ES" sz="1000" dirty="0" smtClean="0"/>
            </a:br>
            <a:r>
              <a:rPr lang="es-ES" sz="1000" dirty="0" err="1" smtClean="0">
                <a:hlinkClick r:id="rId15"/>
              </a:rPr>
              <a:t>Ministry</a:t>
            </a:r>
            <a:r>
              <a:rPr lang="es-ES" sz="1000" dirty="0" smtClean="0">
                <a:hlinkClick r:id="rId15"/>
              </a:rPr>
              <a:t> of </a:t>
            </a:r>
            <a:r>
              <a:rPr lang="es-ES" sz="1000" dirty="0" err="1" smtClean="0">
                <a:hlinkClick r:id="rId15"/>
              </a:rPr>
              <a:t>Education</a:t>
            </a:r>
            <a:r>
              <a:rPr lang="es-ES" sz="1000" dirty="0" smtClean="0">
                <a:hlinkClick r:id="rId15"/>
              </a:rPr>
              <a:t> (</a:t>
            </a:r>
            <a:r>
              <a:rPr lang="es-ES" sz="1000" dirty="0" err="1" smtClean="0">
                <a:hlinkClick r:id="rId15"/>
              </a:rPr>
              <a:t>Tajikistan</a:t>
            </a:r>
            <a:r>
              <a:rPr lang="es-ES" sz="1000" dirty="0" smtClean="0">
                <a:hlinkClick r:id="rId15"/>
              </a:rPr>
              <a:t>)</a:t>
            </a:r>
            <a:endParaRPr lang="es-E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10000"/>
          </a:bodyPr>
          <a:lstStyle/>
          <a:p>
            <a:pPr>
              <a:lnSpc>
                <a:spcPct val="80000"/>
              </a:lnSpc>
              <a:spcBef>
                <a:spcPts val="450"/>
              </a:spcBef>
              <a:buClr>
                <a:srgbClr val="3333CC"/>
              </a:buClr>
              <a:buSzPct val="60000"/>
              <a:buFont typeface="Wingdings" pitchFamily="2" charset="2"/>
              <a:buChar char=""/>
            </a:pPr>
            <a:r>
              <a:rPr lang="es-ES_tradnl" dirty="0" err="1" smtClean="0">
                <a:solidFill>
                  <a:srgbClr val="0000FF"/>
                </a:solidFill>
              </a:rPr>
              <a:t>It</a:t>
            </a:r>
            <a:r>
              <a:rPr lang="es-ES_tradnl" dirty="0" smtClean="0">
                <a:solidFill>
                  <a:srgbClr val="0000FF"/>
                </a:solidFill>
              </a:rPr>
              <a:t> </a:t>
            </a:r>
            <a:r>
              <a:rPr lang="es-ES_tradnl" dirty="0" err="1" smtClean="0">
                <a:solidFill>
                  <a:srgbClr val="0000FF"/>
                </a:solidFill>
              </a:rPr>
              <a:t>is</a:t>
            </a:r>
            <a:r>
              <a:rPr lang="es-ES_tradnl" dirty="0" smtClean="0">
                <a:solidFill>
                  <a:srgbClr val="0000FF"/>
                </a:solidFill>
              </a:rPr>
              <a:t> </a:t>
            </a:r>
            <a:r>
              <a:rPr lang="es-ES_tradnl" dirty="0" err="1" smtClean="0">
                <a:solidFill>
                  <a:srgbClr val="0000FF"/>
                </a:solidFill>
              </a:rPr>
              <a:t>organised</a:t>
            </a:r>
            <a:r>
              <a:rPr lang="es-ES_tradnl" dirty="0" smtClean="0">
                <a:solidFill>
                  <a:srgbClr val="0000FF"/>
                </a:solidFill>
              </a:rPr>
              <a:t> </a:t>
            </a:r>
            <a:r>
              <a:rPr lang="es-ES_tradnl" dirty="0" err="1" smtClean="0">
                <a:solidFill>
                  <a:srgbClr val="0000FF"/>
                </a:solidFill>
              </a:rPr>
              <a:t>into</a:t>
            </a:r>
            <a:r>
              <a:rPr lang="es-ES_tradnl" dirty="0" smtClean="0">
                <a:solidFill>
                  <a:srgbClr val="0000FF"/>
                </a:solidFill>
              </a:rPr>
              <a:t> 25 centers + 5 </a:t>
            </a:r>
            <a:r>
              <a:rPr lang="es-ES_tradnl" dirty="0" err="1" smtClean="0">
                <a:solidFill>
                  <a:srgbClr val="0000FF"/>
                </a:solidFill>
              </a:rPr>
              <a:t>associated</a:t>
            </a:r>
            <a:r>
              <a:rPr lang="es-ES_tradnl" dirty="0" smtClean="0">
                <a:solidFill>
                  <a:srgbClr val="0000FF"/>
                </a:solidFill>
              </a:rPr>
              <a:t> centers</a:t>
            </a:r>
          </a:p>
          <a:p>
            <a:pPr>
              <a:lnSpc>
                <a:spcPct val="80000"/>
              </a:lnSpc>
              <a:spcBef>
                <a:spcPts val="450"/>
              </a:spcBef>
              <a:buClr>
                <a:srgbClr val="3333CC"/>
              </a:buClr>
              <a:buSzPct val="60000"/>
              <a:buFont typeface="Wingdings" pitchFamily="2" charset="2"/>
              <a:buChar char=""/>
            </a:pPr>
            <a:r>
              <a:rPr lang="es-ES_tradnl" dirty="0" smtClean="0">
                <a:solidFill>
                  <a:srgbClr val="0000FF"/>
                </a:solidFill>
              </a:rPr>
              <a:t>123 </a:t>
            </a:r>
            <a:r>
              <a:rPr lang="es-ES_tradnl" dirty="0" err="1" smtClean="0">
                <a:solidFill>
                  <a:srgbClr val="0000FF"/>
                </a:solidFill>
              </a:rPr>
              <a:t>departments</a:t>
            </a:r>
            <a:endParaRPr lang="es-ES_tradnl" dirty="0" smtClean="0">
              <a:solidFill>
                <a:srgbClr val="0000FF"/>
              </a:solidFill>
            </a:endParaRPr>
          </a:p>
          <a:p>
            <a:pPr>
              <a:lnSpc>
                <a:spcPct val="80000"/>
              </a:lnSpc>
              <a:spcBef>
                <a:spcPts val="450"/>
              </a:spcBef>
              <a:buClr>
                <a:srgbClr val="3333CC"/>
              </a:buClr>
              <a:buSzPct val="60000"/>
              <a:buFont typeface="Wingdings" pitchFamily="2" charset="2"/>
              <a:buChar char=""/>
            </a:pPr>
            <a:r>
              <a:rPr lang="es-ES_tradnl" dirty="0" smtClean="0">
                <a:solidFill>
                  <a:srgbClr val="0000FF"/>
                </a:solidFill>
              </a:rPr>
              <a:t>156 </a:t>
            </a:r>
            <a:r>
              <a:rPr lang="es-ES_tradnl" dirty="0" err="1" smtClean="0">
                <a:solidFill>
                  <a:srgbClr val="0000FF"/>
                </a:solidFill>
              </a:rPr>
              <a:t>areas</a:t>
            </a:r>
            <a:r>
              <a:rPr lang="es-ES_tradnl" dirty="0" smtClean="0">
                <a:solidFill>
                  <a:srgbClr val="0000FF"/>
                </a:solidFill>
              </a:rPr>
              <a:t> of </a:t>
            </a:r>
            <a:r>
              <a:rPr lang="es-ES_tradnl" dirty="0" err="1" smtClean="0">
                <a:solidFill>
                  <a:srgbClr val="0000FF"/>
                </a:solidFill>
              </a:rPr>
              <a:t>knowledge</a:t>
            </a:r>
            <a:r>
              <a:rPr lang="es-ES_tradnl" dirty="0" smtClean="0">
                <a:solidFill>
                  <a:srgbClr val="0000FF"/>
                </a:solidFill>
              </a:rPr>
              <a:t>. </a:t>
            </a:r>
          </a:p>
          <a:p>
            <a:pPr>
              <a:lnSpc>
                <a:spcPct val="80000"/>
              </a:lnSpc>
              <a:spcBef>
                <a:spcPts val="450"/>
              </a:spcBef>
              <a:buClr>
                <a:srgbClr val="3333CC"/>
              </a:buClr>
              <a:buSzPct val="60000"/>
              <a:buFont typeface="Wingdings" pitchFamily="2" charset="2"/>
              <a:buChar char=""/>
            </a:pPr>
            <a:r>
              <a:rPr lang="es-ES_tradnl" dirty="0" smtClean="0">
                <a:solidFill>
                  <a:srgbClr val="0000FF"/>
                </a:solidFill>
              </a:rPr>
              <a:t>68 </a:t>
            </a:r>
            <a:r>
              <a:rPr lang="es-ES_tradnl" dirty="0" err="1" smtClean="0">
                <a:solidFill>
                  <a:srgbClr val="0000FF"/>
                </a:solidFill>
              </a:rPr>
              <a:t>bachellor</a:t>
            </a:r>
            <a:r>
              <a:rPr lang="es-ES_tradnl" dirty="0" smtClean="0">
                <a:solidFill>
                  <a:srgbClr val="0000FF"/>
                </a:solidFill>
              </a:rPr>
              <a:t> </a:t>
            </a:r>
            <a:r>
              <a:rPr lang="es-ES_tradnl" dirty="0" err="1" smtClean="0">
                <a:solidFill>
                  <a:srgbClr val="0000FF"/>
                </a:solidFill>
              </a:rPr>
              <a:t>degrees</a:t>
            </a:r>
            <a:r>
              <a:rPr lang="es-ES_tradnl" dirty="0" smtClean="0">
                <a:solidFill>
                  <a:srgbClr val="0000FF"/>
                </a:solidFill>
              </a:rPr>
              <a:t>-</a:t>
            </a:r>
          </a:p>
          <a:p>
            <a:pPr>
              <a:lnSpc>
                <a:spcPct val="80000"/>
              </a:lnSpc>
              <a:spcBef>
                <a:spcPts val="450"/>
              </a:spcBef>
              <a:buClr>
                <a:srgbClr val="3333CC"/>
              </a:buClr>
              <a:buSzPct val="60000"/>
              <a:buFont typeface="Wingdings" pitchFamily="2" charset="2"/>
              <a:buChar char=""/>
            </a:pPr>
            <a:r>
              <a:rPr lang="es-ES_tradnl" dirty="0" smtClean="0">
                <a:solidFill>
                  <a:srgbClr val="0000FF"/>
                </a:solidFill>
              </a:rPr>
              <a:t>124 </a:t>
            </a:r>
            <a:r>
              <a:rPr lang="es-ES_tradnl" dirty="0" err="1" smtClean="0">
                <a:solidFill>
                  <a:srgbClr val="0000FF"/>
                </a:solidFill>
              </a:rPr>
              <a:t>PhD</a:t>
            </a:r>
            <a:r>
              <a:rPr lang="es-ES_tradnl" dirty="0" smtClean="0">
                <a:solidFill>
                  <a:srgbClr val="0000FF"/>
                </a:solidFill>
              </a:rPr>
              <a:t> </a:t>
            </a:r>
            <a:r>
              <a:rPr lang="es-ES_tradnl" dirty="0" err="1" smtClean="0">
                <a:solidFill>
                  <a:srgbClr val="0000FF"/>
                </a:solidFill>
              </a:rPr>
              <a:t>programmes</a:t>
            </a:r>
            <a:endParaRPr lang="es-ES_tradnl" dirty="0" smtClean="0">
              <a:solidFill>
                <a:srgbClr val="0000FF"/>
              </a:solidFill>
            </a:endParaRPr>
          </a:p>
          <a:p>
            <a:pPr>
              <a:lnSpc>
                <a:spcPct val="80000"/>
              </a:lnSpc>
              <a:spcBef>
                <a:spcPts val="450"/>
              </a:spcBef>
              <a:buClr>
                <a:srgbClr val="3333CC"/>
              </a:buClr>
              <a:buSzPct val="60000"/>
              <a:buFont typeface="Wingdings" pitchFamily="2" charset="2"/>
              <a:buChar char=""/>
            </a:pPr>
            <a:r>
              <a:rPr lang="es-ES_tradnl" dirty="0" smtClean="0">
                <a:solidFill>
                  <a:srgbClr val="0000FF"/>
                </a:solidFill>
              </a:rPr>
              <a:t>60.000 </a:t>
            </a:r>
            <a:r>
              <a:rPr lang="es-ES_tradnl" dirty="0" err="1" smtClean="0">
                <a:solidFill>
                  <a:srgbClr val="0000FF"/>
                </a:solidFill>
              </a:rPr>
              <a:t>students</a:t>
            </a:r>
            <a:endParaRPr lang="es-ES_tradnl" dirty="0" smtClean="0">
              <a:solidFill>
                <a:srgbClr val="0000FF"/>
              </a:solidFill>
            </a:endParaRPr>
          </a:p>
          <a:p>
            <a:pPr>
              <a:lnSpc>
                <a:spcPct val="80000"/>
              </a:lnSpc>
              <a:spcBef>
                <a:spcPts val="450"/>
              </a:spcBef>
              <a:buClr>
                <a:srgbClr val="3333CC"/>
              </a:buClr>
              <a:buSzPct val="60000"/>
              <a:buFont typeface="Wingdings" pitchFamily="2" charset="2"/>
              <a:buChar char=""/>
            </a:pPr>
            <a:r>
              <a:rPr lang="es-ES_tradnl" dirty="0" smtClean="0">
                <a:solidFill>
                  <a:srgbClr val="0000FF"/>
                </a:solidFill>
              </a:rPr>
              <a:t>4.200 </a:t>
            </a:r>
            <a:r>
              <a:rPr lang="es-ES_tradnl" dirty="0" err="1" smtClean="0">
                <a:solidFill>
                  <a:srgbClr val="0000FF"/>
                </a:solidFill>
              </a:rPr>
              <a:t>professors</a:t>
            </a:r>
            <a:endParaRPr lang="es-ES_tradnl" dirty="0" smtClean="0">
              <a:solidFill>
                <a:srgbClr val="0000FF"/>
              </a:solidFill>
            </a:endParaRPr>
          </a:p>
          <a:p>
            <a:pPr>
              <a:lnSpc>
                <a:spcPct val="80000"/>
              </a:lnSpc>
              <a:spcBef>
                <a:spcPts val="450"/>
              </a:spcBef>
              <a:buClr>
                <a:srgbClr val="3333CC"/>
              </a:buClr>
              <a:buSzPct val="60000"/>
              <a:buFont typeface="Wingdings" pitchFamily="2" charset="2"/>
              <a:buChar char=""/>
            </a:pPr>
            <a:r>
              <a:rPr lang="es-ES_tradnl" dirty="0" smtClean="0">
                <a:solidFill>
                  <a:srgbClr val="0000FF"/>
                </a:solidFill>
              </a:rPr>
              <a:t>2.300 non </a:t>
            </a:r>
            <a:r>
              <a:rPr lang="es-ES_tradnl" dirty="0" err="1" smtClean="0">
                <a:solidFill>
                  <a:srgbClr val="0000FF"/>
                </a:solidFill>
              </a:rPr>
              <a:t>teaching</a:t>
            </a:r>
            <a:r>
              <a:rPr lang="es-ES_tradnl" dirty="0" smtClean="0">
                <a:solidFill>
                  <a:srgbClr val="0000FF"/>
                </a:solidFill>
              </a:rPr>
              <a:t> </a:t>
            </a:r>
            <a:r>
              <a:rPr lang="es-ES_tradnl" dirty="0" err="1" smtClean="0">
                <a:solidFill>
                  <a:srgbClr val="0000FF"/>
                </a:solidFill>
              </a:rPr>
              <a:t>staff</a:t>
            </a:r>
            <a:endParaRPr lang="es-ES_tradnl" dirty="0" smtClean="0">
              <a:solidFill>
                <a:srgbClr val="0000FF"/>
              </a:solidFill>
            </a:endParaRPr>
          </a:p>
          <a:p>
            <a:pPr>
              <a:lnSpc>
                <a:spcPct val="80000"/>
              </a:lnSpc>
              <a:spcBef>
                <a:spcPts val="450"/>
              </a:spcBef>
              <a:buClr>
                <a:srgbClr val="3333CC"/>
              </a:buClr>
              <a:buSzPct val="60000"/>
              <a:buFont typeface="Wingdings" pitchFamily="2" charset="2"/>
              <a:buChar char=""/>
            </a:pPr>
            <a:r>
              <a:rPr lang="es-ES_tradnl" dirty="0" smtClean="0">
                <a:solidFill>
                  <a:srgbClr val="0000FF"/>
                </a:solidFill>
              </a:rPr>
              <a:t>6.500 </a:t>
            </a:r>
            <a:r>
              <a:rPr lang="es-ES_tradnl" dirty="0" err="1" smtClean="0">
                <a:solidFill>
                  <a:srgbClr val="0000FF"/>
                </a:solidFill>
              </a:rPr>
              <a:t>employees</a:t>
            </a:r>
            <a:r>
              <a:rPr lang="es-ES_tradnl" dirty="0" smtClean="0">
                <a:solidFill>
                  <a:srgbClr val="0000FF"/>
                </a:solidFill>
              </a:rPr>
              <a:t>.</a:t>
            </a:r>
          </a:p>
          <a:p>
            <a:pPr>
              <a:lnSpc>
                <a:spcPct val="80000"/>
              </a:lnSpc>
              <a:buClr>
                <a:srgbClr val="3333CC"/>
              </a:buClr>
              <a:buSzPct val="60000"/>
              <a:buFont typeface="Wingdings" pitchFamily="2" charset="2"/>
              <a:buChar char=""/>
            </a:pPr>
            <a:r>
              <a:rPr lang="es-ES_tradnl" dirty="0" smtClean="0">
                <a:solidFill>
                  <a:srgbClr val="0000FF"/>
                </a:solidFill>
              </a:rPr>
              <a:t>Total </a:t>
            </a:r>
            <a:r>
              <a:rPr lang="es-ES_tradnl" dirty="0" err="1" smtClean="0">
                <a:solidFill>
                  <a:srgbClr val="0000FF"/>
                </a:solidFill>
              </a:rPr>
              <a:t>budget</a:t>
            </a:r>
            <a:r>
              <a:rPr lang="es-ES_tradnl" dirty="0" smtClean="0">
                <a:solidFill>
                  <a:srgbClr val="0000FF"/>
                </a:solidFill>
              </a:rPr>
              <a:t> </a:t>
            </a:r>
            <a:r>
              <a:rPr lang="es-ES_tradnl" dirty="0" err="1" smtClean="0">
                <a:solidFill>
                  <a:srgbClr val="0000FF"/>
                </a:solidFill>
              </a:rPr>
              <a:t>over</a:t>
            </a:r>
            <a:r>
              <a:rPr lang="es-ES_tradnl" dirty="0" smtClean="0">
                <a:solidFill>
                  <a:srgbClr val="0000FF"/>
                </a:solidFill>
              </a:rPr>
              <a:t> €500,000,000</a:t>
            </a:r>
          </a:p>
          <a:p>
            <a:pPr>
              <a:lnSpc>
                <a:spcPct val="80000"/>
              </a:lnSpc>
              <a:buClr>
                <a:srgbClr val="3333CC"/>
              </a:buClr>
              <a:buSzPct val="60000"/>
              <a:buFont typeface="Wingdings" pitchFamily="2" charset="2"/>
              <a:buChar char=""/>
            </a:pPr>
            <a:r>
              <a:rPr lang="es-ES_tradnl" dirty="0" err="1" smtClean="0">
                <a:solidFill>
                  <a:srgbClr val="0000FF"/>
                </a:solidFill>
              </a:rPr>
              <a:t>It</a:t>
            </a:r>
            <a:r>
              <a:rPr lang="es-ES_tradnl" dirty="0" smtClean="0">
                <a:solidFill>
                  <a:srgbClr val="0000FF"/>
                </a:solidFill>
              </a:rPr>
              <a:t> has </a:t>
            </a:r>
            <a:r>
              <a:rPr lang="es-ES_tradnl" dirty="0" err="1" smtClean="0">
                <a:solidFill>
                  <a:srgbClr val="0000FF"/>
                </a:solidFill>
              </a:rPr>
              <a:t>just</a:t>
            </a:r>
            <a:r>
              <a:rPr lang="es-ES_tradnl" dirty="0" smtClean="0">
                <a:solidFill>
                  <a:srgbClr val="0000FF"/>
                </a:solidFill>
              </a:rPr>
              <a:t> </a:t>
            </a:r>
            <a:r>
              <a:rPr lang="es-ES_tradnl" dirty="0" err="1" smtClean="0">
                <a:solidFill>
                  <a:srgbClr val="0000FF"/>
                </a:solidFill>
              </a:rPr>
              <a:t>been</a:t>
            </a:r>
            <a:r>
              <a:rPr lang="es-ES_tradnl" dirty="0" smtClean="0">
                <a:solidFill>
                  <a:srgbClr val="0000FF"/>
                </a:solidFill>
              </a:rPr>
              <a:t> </a:t>
            </a:r>
            <a:r>
              <a:rPr lang="es-ES_tradnl" dirty="0" err="1" smtClean="0">
                <a:solidFill>
                  <a:srgbClr val="0000FF"/>
                </a:solidFill>
              </a:rPr>
              <a:t>named</a:t>
            </a:r>
            <a:r>
              <a:rPr lang="es-ES_tradnl" dirty="0" smtClean="0">
                <a:solidFill>
                  <a:srgbClr val="0000FF"/>
                </a:solidFill>
              </a:rPr>
              <a:t> International Campus of </a:t>
            </a:r>
            <a:r>
              <a:rPr lang="es-ES_tradnl" dirty="0" err="1" smtClean="0">
                <a:solidFill>
                  <a:srgbClr val="0000FF"/>
                </a:solidFill>
              </a:rPr>
              <a:t>Excellence</a:t>
            </a:r>
            <a:r>
              <a:rPr lang="es-ES_tradnl" dirty="0" smtClean="0">
                <a:solidFill>
                  <a:srgbClr val="0000FF"/>
                </a:solidFill>
              </a:rPr>
              <a:t> </a:t>
            </a:r>
            <a:r>
              <a:rPr lang="es-ES_tradnl" dirty="0" err="1" smtClean="0">
                <a:solidFill>
                  <a:srgbClr val="0000FF"/>
                </a:solidFill>
              </a:rPr>
              <a:t>by</a:t>
            </a:r>
            <a:r>
              <a:rPr lang="es-ES_tradnl" dirty="0" smtClean="0">
                <a:solidFill>
                  <a:srgbClr val="0000FF"/>
                </a:solidFill>
              </a:rPr>
              <a:t> </a:t>
            </a:r>
            <a:r>
              <a:rPr lang="es-ES_tradnl" dirty="0" err="1" smtClean="0">
                <a:solidFill>
                  <a:srgbClr val="0000FF"/>
                </a:solidFill>
              </a:rPr>
              <a:t>the</a:t>
            </a:r>
            <a:r>
              <a:rPr lang="es-ES_tradnl" dirty="0" smtClean="0">
                <a:solidFill>
                  <a:srgbClr val="0000FF"/>
                </a:solidFill>
              </a:rPr>
              <a:t> </a:t>
            </a:r>
            <a:r>
              <a:rPr lang="es-ES_tradnl" dirty="0" err="1" smtClean="0">
                <a:solidFill>
                  <a:srgbClr val="0000FF"/>
                </a:solidFill>
              </a:rPr>
              <a:t>Ministry</a:t>
            </a:r>
            <a:r>
              <a:rPr lang="es-ES_tradnl" dirty="0" smtClean="0">
                <a:solidFill>
                  <a:srgbClr val="0000FF"/>
                </a:solidFill>
              </a:rPr>
              <a:t> of </a:t>
            </a:r>
            <a:r>
              <a:rPr lang="es-ES_tradnl" dirty="0" err="1" smtClean="0">
                <a:solidFill>
                  <a:srgbClr val="0000FF"/>
                </a:solidFill>
              </a:rPr>
              <a:t>Education</a:t>
            </a:r>
            <a:r>
              <a:rPr lang="es-ES_tradnl" dirty="0" smtClean="0">
                <a:solidFill>
                  <a:srgbClr val="0000FF"/>
                </a:solidFill>
              </a:rPr>
              <a:t> (</a:t>
            </a:r>
            <a:r>
              <a:rPr lang="es-ES_tradnl" dirty="0" err="1" smtClean="0">
                <a:solidFill>
                  <a:srgbClr val="0000FF"/>
                </a:solidFill>
              </a:rPr>
              <a:t>adding</a:t>
            </a:r>
            <a:r>
              <a:rPr lang="es-ES_tradnl" dirty="0" smtClean="0">
                <a:solidFill>
                  <a:srgbClr val="0000FF"/>
                </a:solidFill>
              </a:rPr>
              <a:t> extra €170,000,000)</a:t>
            </a:r>
          </a:p>
          <a:p>
            <a:endParaRPr lang="es-ES" dirty="0"/>
          </a:p>
        </p:txBody>
      </p:sp>
      <p:sp>
        <p:nvSpPr>
          <p:cNvPr id="3" name="2 Título"/>
          <p:cNvSpPr>
            <a:spLocks noGrp="1"/>
          </p:cNvSpPr>
          <p:nvPr>
            <p:ph type="title"/>
          </p:nvPr>
        </p:nvSpPr>
        <p:spPr/>
        <p:txBody>
          <a:bodyPr>
            <a:normAutofit fontScale="90000"/>
          </a:bodyPr>
          <a:lstStyle/>
          <a:p>
            <a:r>
              <a:rPr lang="fr-BE" sz="4400" dirty="0" smtClean="0">
                <a:solidFill>
                  <a:srgbClr val="A50021"/>
                </a:solidFill>
                <a:effectLst>
                  <a:outerShdw blurRad="38100" dist="38100" dir="2700000" algn="tl">
                    <a:srgbClr val="C0C0C0"/>
                  </a:outerShdw>
                </a:effectLst>
                <a:latin typeface="Arial" pitchFamily="34" charset="0"/>
                <a:cs typeface="Arial" pitchFamily="34" charset="0"/>
              </a:rPr>
              <a:t>THE UNIVERSITY OF SEVILLE</a:t>
            </a:r>
            <a:r>
              <a:rPr lang="en-GB" sz="4400" dirty="0" smtClean="0">
                <a:solidFill>
                  <a:srgbClr val="A50021"/>
                </a:solidFill>
                <a:effectLst>
                  <a:outerShdw blurRad="38100" dist="38100" dir="2700000" algn="tl">
                    <a:srgbClr val="C0C0C0"/>
                  </a:outerShdw>
                </a:effectLst>
                <a:latin typeface="Arial" pitchFamily="34" charset="0"/>
                <a:cs typeface="Arial" pitchFamily="34" charset="0"/>
              </a:rPr>
              <a:t/>
            </a:r>
            <a:br>
              <a:rPr lang="en-GB" sz="4400" dirty="0" smtClean="0">
                <a:solidFill>
                  <a:srgbClr val="A50021"/>
                </a:solidFill>
                <a:effectLst>
                  <a:outerShdw blurRad="38100" dist="38100" dir="2700000" algn="tl">
                    <a:srgbClr val="C0C0C0"/>
                  </a:outerShdw>
                </a:effectLst>
                <a:latin typeface="Arial" pitchFamily="34" charset="0"/>
                <a:cs typeface="Arial" pitchFamily="34" charset="0"/>
              </a:rPr>
            </a:br>
            <a:endParaRPr lang="es-ES" dirty="0"/>
          </a:p>
        </p:txBody>
      </p:sp>
      <p:pic>
        <p:nvPicPr>
          <p:cNvPr id="4" name="Picture 1033" descr="Maese Rodrigo"/>
          <p:cNvPicPr>
            <a:picLocks noChangeAspect="1" noChangeArrowheads="1"/>
          </p:cNvPicPr>
          <p:nvPr/>
        </p:nvPicPr>
        <p:blipFill>
          <a:blip r:embed="rId2" cstate="print"/>
          <a:srcRect/>
          <a:stretch>
            <a:fillRect/>
          </a:stretch>
        </p:blipFill>
        <p:spPr bwMode="auto">
          <a:xfrm>
            <a:off x="6357950" y="1928802"/>
            <a:ext cx="2149460" cy="3009244"/>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8"/>
            <a:ext cx="8229600" cy="5044016"/>
          </a:xfrm>
        </p:spPr>
        <p:txBody>
          <a:bodyPr>
            <a:normAutofit fontScale="47500" lnSpcReduction="20000"/>
          </a:bodyPr>
          <a:lstStyle/>
          <a:p>
            <a:r>
              <a:rPr lang="en-US" dirty="0" smtClean="0"/>
              <a:t>ICAEN project aims at </a:t>
            </a:r>
            <a:r>
              <a:rPr lang="en-US" dirty="0" err="1" smtClean="0"/>
              <a:t>strenghtening</a:t>
            </a:r>
            <a:r>
              <a:rPr lang="en-US" dirty="0" smtClean="0"/>
              <a:t> capacities for international cooperation in countries of the Eastern </a:t>
            </a:r>
            <a:r>
              <a:rPr lang="en-US" dirty="0" err="1" smtClean="0"/>
              <a:t>Neighbouring</a:t>
            </a:r>
            <a:r>
              <a:rPr lang="en-US" dirty="0" smtClean="0"/>
              <a:t> Area and Central Asia in order to contribute to better international networking &amp; exploitation of institutional &amp; national internationalization potentials in the involved regions.  </a:t>
            </a:r>
            <a:br>
              <a:rPr lang="en-US" dirty="0" smtClean="0"/>
            </a:br>
            <a:r>
              <a:rPr lang="en-US" dirty="0" smtClean="0"/>
              <a:t/>
            </a:r>
            <a:br>
              <a:rPr lang="en-US" dirty="0" smtClean="0"/>
            </a:br>
            <a:r>
              <a:rPr lang="en-US" dirty="0" smtClean="0"/>
              <a:t>Specifically, the project aims at systematic analysis &amp; benchmarking of potentials and development of national recommendations for boosting </a:t>
            </a:r>
            <a:r>
              <a:rPr lang="en-US" dirty="0" err="1" smtClean="0"/>
              <a:t>internationalisation</a:t>
            </a:r>
            <a:r>
              <a:rPr lang="en-US" dirty="0" smtClean="0"/>
              <a:t> of Teaching, Learning &amp; Research in Belarus, Georgia &amp; Tajikistan. </a:t>
            </a:r>
            <a:br>
              <a:rPr lang="en-US" dirty="0" smtClean="0"/>
            </a:br>
            <a:r>
              <a:rPr lang="en-US" dirty="0" smtClean="0"/>
              <a:t/>
            </a:r>
            <a:br>
              <a:rPr lang="en-US" dirty="0" smtClean="0"/>
            </a:br>
            <a:r>
              <a:rPr lang="en-US" dirty="0" smtClean="0"/>
              <a:t>The action further foresees </a:t>
            </a:r>
            <a:r>
              <a:rPr lang="en-US" dirty="0" err="1" smtClean="0"/>
              <a:t>strenghtening</a:t>
            </a:r>
            <a:r>
              <a:rPr lang="en-US" dirty="0" smtClean="0"/>
              <a:t> of strategic, infrastructural &amp; human capacities in 6 universities as a model for the development &amp; </a:t>
            </a:r>
            <a:r>
              <a:rPr lang="en-US" dirty="0" err="1" smtClean="0"/>
              <a:t>modernisation</a:t>
            </a:r>
            <a:r>
              <a:rPr lang="en-US" dirty="0" smtClean="0"/>
              <a:t> of institutional management of </a:t>
            </a:r>
            <a:r>
              <a:rPr lang="en-US" dirty="0" err="1" smtClean="0"/>
              <a:t>internationalisation</a:t>
            </a:r>
            <a:r>
              <a:rPr lang="en-US" dirty="0" smtClean="0"/>
              <a:t> in the three Partner Countries.</a:t>
            </a:r>
            <a:br>
              <a:rPr lang="en-US" dirty="0" smtClean="0"/>
            </a:br>
            <a:r>
              <a:rPr lang="en-US" dirty="0" smtClean="0"/>
              <a:t/>
            </a:r>
            <a:br>
              <a:rPr lang="en-US" dirty="0" smtClean="0"/>
            </a:br>
            <a:r>
              <a:rPr lang="en-US" dirty="0" smtClean="0"/>
              <a:t> At the core of the project also lies the development of an international network as a platform for regular dialogue &amp; exploitation of synergies in </a:t>
            </a:r>
            <a:r>
              <a:rPr lang="en-US" dirty="0" err="1" smtClean="0"/>
              <a:t>internationalisation</a:t>
            </a:r>
            <a:r>
              <a:rPr lang="en-US" dirty="0" smtClean="0"/>
              <a:t> in a multi-regional context.</a:t>
            </a:r>
            <a:br>
              <a:rPr lang="en-US" dirty="0" smtClean="0"/>
            </a:br>
            <a:r>
              <a:rPr lang="en-US" dirty="0" smtClean="0"/>
              <a:t/>
            </a:r>
            <a:br>
              <a:rPr lang="en-US" dirty="0" smtClean="0"/>
            </a:br>
            <a:r>
              <a:rPr lang="en-US" dirty="0" smtClean="0"/>
              <a:t>The specific objectives will be </a:t>
            </a:r>
            <a:r>
              <a:rPr lang="en-US" dirty="0" err="1" smtClean="0"/>
              <a:t>realised</a:t>
            </a:r>
            <a:r>
              <a:rPr lang="en-US" dirty="0" smtClean="0"/>
              <a:t> through carefully planned actions at institutional, national &amp; multi-regional levels including: implementation of a set of comprehensive strategic and managerial trainings &amp; infrastructural measures at the level of the institutions involved; benchmarking </a:t>
            </a:r>
            <a:r>
              <a:rPr lang="en-GB" dirty="0" smtClean="0"/>
              <a:t>exercises</a:t>
            </a:r>
            <a:r>
              <a:rPr lang="en-US" dirty="0" smtClean="0"/>
              <a:t> &amp; development of  national recommendations for boosting research &amp; </a:t>
            </a:r>
            <a:r>
              <a:rPr lang="en-US" dirty="0" err="1" smtClean="0"/>
              <a:t>internationalisation</a:t>
            </a:r>
            <a:r>
              <a:rPr lang="en-US" dirty="0" smtClean="0"/>
              <a:t> potentials in Teaching/Learning, development of best-practice manuals for Higher Education Institutions on how to improve their policies &amp; management of International Relations. The action is complemented by extensive dissemination &amp; networking activities including national roundtables &amp; international network conferences. The partnership comprises 14 institutions including four EU universities with varied and extensive experience in </a:t>
            </a:r>
            <a:r>
              <a:rPr lang="en-US" dirty="0" err="1" smtClean="0"/>
              <a:t>internationalisation</a:t>
            </a:r>
            <a:r>
              <a:rPr lang="en-US" dirty="0" smtClean="0"/>
              <a:t>, 6 partner country universities representing various challenges in the process of shaping </a:t>
            </a:r>
            <a:r>
              <a:rPr lang="en-US" dirty="0" err="1" smtClean="0"/>
              <a:t>internationalisation</a:t>
            </a:r>
            <a:r>
              <a:rPr lang="en-US" dirty="0" smtClean="0"/>
              <a:t> strategies, students organizations &amp; Ministries of Education.  </a:t>
            </a:r>
            <a:endParaRPr lang="es-ES" dirty="0"/>
          </a:p>
        </p:txBody>
      </p:sp>
      <p:sp>
        <p:nvSpPr>
          <p:cNvPr id="3" name="2 Título"/>
          <p:cNvSpPr>
            <a:spLocks noGrp="1"/>
          </p:cNvSpPr>
          <p:nvPr>
            <p:ph type="title"/>
          </p:nvPr>
        </p:nvSpPr>
        <p:spPr/>
        <p:txBody>
          <a:bodyPr>
            <a:normAutofit fontScale="90000"/>
          </a:bodyPr>
          <a:lstStyle/>
          <a:p>
            <a:r>
              <a:rPr lang="en-GB" sz="4400" dirty="0" smtClean="0">
                <a:solidFill>
                  <a:srgbClr val="A50021"/>
                </a:solidFill>
                <a:effectLst>
                  <a:outerShdw blurRad="38100" dist="38100" dir="2700000" algn="tl">
                    <a:srgbClr val="C0C0C0"/>
                  </a:outerShdw>
                </a:effectLst>
                <a:latin typeface="Arial" pitchFamily="34" charset="0"/>
                <a:cs typeface="Arial" pitchFamily="34" charset="0"/>
              </a:rPr>
              <a:t>Project Summary </a:t>
            </a:r>
            <a:br>
              <a:rPr lang="en-GB" sz="4400" dirty="0" smtClean="0">
                <a:solidFill>
                  <a:srgbClr val="A50021"/>
                </a:solidFill>
                <a:effectLst>
                  <a:outerShdw blurRad="38100" dist="38100" dir="2700000" algn="tl">
                    <a:srgbClr val="C0C0C0"/>
                  </a:outerShdw>
                </a:effectLst>
                <a:latin typeface="Arial" pitchFamily="34" charset="0"/>
                <a:cs typeface="Arial" pitchFamily="34" charset="0"/>
              </a:rPr>
            </a:br>
            <a:endParaRPr lang="es-E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2204863"/>
            <a:ext cx="8229600" cy="2592289"/>
          </a:xfrm>
        </p:spPr>
        <p:txBody>
          <a:bodyPr>
            <a:normAutofit fontScale="92500"/>
          </a:bodyPr>
          <a:lstStyle/>
          <a:p>
            <a:pPr marL="536575" indent="-536575" eaLnBrk="0" hangingPunct="0">
              <a:spcAft>
                <a:spcPct val="30000"/>
              </a:spcAft>
              <a:buClr>
                <a:srgbClr val="FF8000"/>
              </a:buClr>
              <a:buFont typeface="Wingdings" pitchFamily="2" charset="2"/>
              <a:buChar char="Ø"/>
              <a:tabLst>
                <a:tab pos="261938" algn="l"/>
                <a:tab pos="536575" algn="l"/>
                <a:tab pos="711200" algn="l"/>
              </a:tabLst>
            </a:pPr>
            <a:endParaRPr lang="en-GB" dirty="0" smtClean="0"/>
          </a:p>
          <a:p>
            <a:r>
              <a:rPr lang="en-US" dirty="0" smtClean="0"/>
              <a:t>To build up capacities of the partner countries HEIs for international cooperation and thus to contribute to better international networking, enhancement &amp; better exploitation of their potentials in teaching, learning &amp; research</a:t>
            </a:r>
            <a:endParaRPr lang="es-ES" dirty="0"/>
          </a:p>
        </p:txBody>
      </p:sp>
      <p:sp>
        <p:nvSpPr>
          <p:cNvPr id="3" name="2 Título"/>
          <p:cNvSpPr>
            <a:spLocks noGrp="1"/>
          </p:cNvSpPr>
          <p:nvPr>
            <p:ph type="title"/>
          </p:nvPr>
        </p:nvSpPr>
        <p:spPr/>
        <p:txBody>
          <a:bodyPr>
            <a:normAutofit fontScale="90000"/>
          </a:bodyPr>
          <a:lstStyle/>
          <a:p>
            <a:r>
              <a:rPr lang="en-GB" sz="4400" dirty="0" smtClean="0">
                <a:solidFill>
                  <a:srgbClr val="A50021"/>
                </a:solidFill>
                <a:effectLst>
                  <a:outerShdw blurRad="38100" dist="38100" dir="2700000" algn="tl">
                    <a:srgbClr val="C0C0C0"/>
                  </a:outerShdw>
                </a:effectLst>
                <a:latin typeface="Arial" pitchFamily="34" charset="0"/>
                <a:cs typeface="Arial" pitchFamily="34" charset="0"/>
              </a:rPr>
              <a:t>WIDER OBJECTIVES</a:t>
            </a:r>
            <a:br>
              <a:rPr lang="en-GB" sz="4400" dirty="0" smtClean="0">
                <a:solidFill>
                  <a:srgbClr val="A50021"/>
                </a:solidFill>
                <a:effectLst>
                  <a:outerShdw blurRad="38100" dist="38100" dir="2700000" algn="tl">
                    <a:srgbClr val="C0C0C0"/>
                  </a:outerShdw>
                </a:effectLst>
                <a:latin typeface="Arial" pitchFamily="34" charset="0"/>
                <a:cs typeface="Arial" pitchFamily="34" charset="0"/>
              </a:rPr>
            </a:br>
            <a:endParaRPr lang="es-E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85000" lnSpcReduction="20000"/>
          </a:bodyPr>
          <a:lstStyle/>
          <a:p>
            <a:r>
              <a:rPr lang="en-US" dirty="0" smtClean="0"/>
              <a:t>1. Benchmarking &amp; identification of potentials and development of national recommendations for </a:t>
            </a:r>
            <a:r>
              <a:rPr lang="en-US" dirty="0" err="1" smtClean="0"/>
              <a:t>internationalisation</a:t>
            </a:r>
            <a:r>
              <a:rPr lang="en-US" dirty="0" smtClean="0"/>
              <a:t> of teaching, learning &amp; research in 3 partner countries of the  Eastern </a:t>
            </a:r>
            <a:r>
              <a:rPr lang="en-US" dirty="0" err="1" smtClean="0"/>
              <a:t>Neigbouring</a:t>
            </a:r>
            <a:r>
              <a:rPr lang="en-US" dirty="0" smtClean="0"/>
              <a:t> Area &amp; Central Asia by 2013</a:t>
            </a:r>
          </a:p>
          <a:p>
            <a:r>
              <a:rPr lang="en-US" dirty="0" smtClean="0"/>
              <a:t> </a:t>
            </a:r>
          </a:p>
          <a:p>
            <a:r>
              <a:rPr lang="en-US" dirty="0" smtClean="0"/>
              <a:t> 2. Enhancement of structural &amp; human capacities for the development and implementation of policies and structures for international relations in 6 universities in Belarus, Georgia and Tajikistan by 2014;</a:t>
            </a:r>
          </a:p>
          <a:p>
            <a:r>
              <a:rPr lang="en-US" dirty="0" smtClean="0"/>
              <a:t>  </a:t>
            </a:r>
          </a:p>
          <a:p>
            <a:r>
              <a:rPr lang="en-US" dirty="0" smtClean="0"/>
              <a:t> 3. Development of a multi-regional network for a structured dialogue on </a:t>
            </a:r>
            <a:r>
              <a:rPr lang="en-US" dirty="0" err="1" smtClean="0"/>
              <a:t>internationalisation</a:t>
            </a:r>
            <a:r>
              <a:rPr lang="en-US" dirty="0" smtClean="0"/>
              <a:t> and promotion of multi-lateral cooperation in Higher Education in BE-GE-TJ by Oct. 2014</a:t>
            </a:r>
            <a:endParaRPr lang="es-ES" dirty="0"/>
          </a:p>
        </p:txBody>
      </p:sp>
      <p:sp>
        <p:nvSpPr>
          <p:cNvPr id="3" name="2 Título"/>
          <p:cNvSpPr>
            <a:spLocks noGrp="1"/>
          </p:cNvSpPr>
          <p:nvPr>
            <p:ph type="title"/>
          </p:nvPr>
        </p:nvSpPr>
        <p:spPr/>
        <p:txBody>
          <a:bodyPr>
            <a:normAutofit fontScale="90000"/>
          </a:bodyPr>
          <a:lstStyle/>
          <a:p>
            <a:r>
              <a:rPr lang="en-GB" sz="4400" dirty="0" smtClean="0">
                <a:solidFill>
                  <a:srgbClr val="A50021"/>
                </a:solidFill>
                <a:effectLst>
                  <a:outerShdw blurRad="38100" dist="38100" dir="2700000" algn="tl">
                    <a:srgbClr val="C0C0C0"/>
                  </a:outerShdw>
                </a:effectLst>
                <a:latin typeface="Arial" pitchFamily="34" charset="0"/>
                <a:cs typeface="Arial" pitchFamily="34" charset="0"/>
              </a:rPr>
              <a:t>SPECIFIC OBJECTIVES</a:t>
            </a:r>
            <a:br>
              <a:rPr lang="en-GB" sz="4400" dirty="0" smtClean="0">
                <a:solidFill>
                  <a:srgbClr val="A50021"/>
                </a:solidFill>
                <a:effectLst>
                  <a:outerShdw blurRad="38100" dist="38100" dir="2700000" algn="tl">
                    <a:srgbClr val="C0C0C0"/>
                  </a:outerShdw>
                </a:effectLst>
                <a:latin typeface="Arial" pitchFamily="34" charset="0"/>
                <a:cs typeface="Arial" pitchFamily="34" charset="0"/>
              </a:rPr>
            </a:br>
            <a:endParaRPr lang="es-E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fr-BE" sz="2700" dirty="0" smtClean="0">
                <a:solidFill>
                  <a:srgbClr val="A50021"/>
                </a:solidFill>
                <a:effectLst>
                  <a:outerShdw blurRad="38100" dist="38100" dir="2700000" algn="tl">
                    <a:srgbClr val="C0C0C0"/>
                  </a:outerShdw>
                </a:effectLst>
                <a:latin typeface="Arial" pitchFamily="34" charset="0"/>
                <a:cs typeface="Arial" pitchFamily="34" charset="0"/>
              </a:rPr>
              <a:t>INTERNATIONALIZATION IN AN ORGANISED WAY IS POSITIVE FOR A NATION</a:t>
            </a:r>
            <a:r>
              <a:rPr lang="en-GB" dirty="0" smtClean="0">
                <a:solidFill>
                  <a:srgbClr val="A50021"/>
                </a:solidFill>
                <a:effectLst>
                  <a:outerShdw blurRad="38100" dist="38100" dir="2700000" algn="tl">
                    <a:srgbClr val="C0C0C0"/>
                  </a:outerShdw>
                </a:effectLst>
                <a:latin typeface="Arial" pitchFamily="34" charset="0"/>
                <a:cs typeface="Arial" pitchFamily="34" charset="0"/>
              </a:rPr>
              <a:t/>
            </a:r>
            <a:br>
              <a:rPr lang="en-GB" dirty="0" smtClean="0">
                <a:solidFill>
                  <a:srgbClr val="A50021"/>
                </a:solidFill>
                <a:effectLst>
                  <a:outerShdw blurRad="38100" dist="38100" dir="2700000" algn="tl">
                    <a:srgbClr val="C0C0C0"/>
                  </a:outerShdw>
                </a:effectLst>
                <a:latin typeface="Arial" pitchFamily="34" charset="0"/>
                <a:cs typeface="Arial" pitchFamily="34" charset="0"/>
              </a:rPr>
            </a:br>
            <a:endParaRPr lang="es-ES" dirty="0"/>
          </a:p>
        </p:txBody>
      </p:sp>
      <p:pic>
        <p:nvPicPr>
          <p:cNvPr id="4" name="Picture 2"/>
          <p:cNvPicPr>
            <a:picLocks noGrp="1" noChangeAspect="1" noChangeArrowheads="1"/>
          </p:cNvPicPr>
          <p:nvPr>
            <p:ph idx="1"/>
          </p:nvPr>
        </p:nvPicPr>
        <p:blipFill>
          <a:blip r:embed="rId2" cstate="print"/>
          <a:srcRect l="8203" t="22388" r="12695" b="10001"/>
          <a:stretch>
            <a:fillRect/>
          </a:stretch>
        </p:blipFill>
        <p:spPr bwMode="auto">
          <a:xfrm>
            <a:off x="457200" y="1545962"/>
            <a:ext cx="8229600" cy="4396313"/>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351</TotalTime>
  <Words>626</Words>
  <Application>Microsoft Office PowerPoint</Application>
  <PresentationFormat>Presentación en pantalla (4:3)</PresentationFormat>
  <Paragraphs>90</Paragraphs>
  <Slides>18</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18</vt:i4>
      </vt:variant>
    </vt:vector>
  </HeadingPairs>
  <TitlesOfParts>
    <vt:vector size="20" baseType="lpstr">
      <vt:lpstr>Concurrencia</vt:lpstr>
      <vt:lpstr>Acrobat Document</vt:lpstr>
      <vt:lpstr>Diapositiva 1</vt:lpstr>
      <vt:lpstr>   DISCLAIMER </vt:lpstr>
      <vt:lpstr>BASIC FEATURES OF TEMPUS SM-158887 </vt:lpstr>
      <vt:lpstr>BASIC FEATURES OF SMGR 516663: PARTNERS </vt:lpstr>
      <vt:lpstr>THE UNIVERSITY OF SEVILLE </vt:lpstr>
      <vt:lpstr>Project Summary  </vt:lpstr>
      <vt:lpstr>WIDER OBJECTIVES </vt:lpstr>
      <vt:lpstr>SPECIFIC OBJECTIVES </vt:lpstr>
      <vt:lpstr>INTERNATIONALIZATION IN AN ORGANISED WAY IS POSITIVE FOR A NATION </vt:lpstr>
      <vt:lpstr>Diapositiva 10</vt:lpstr>
      <vt:lpstr>INTERNATIONALIZATION IN AN ORGANISED WAY IS POSITIVE FOR A NATION </vt:lpstr>
      <vt:lpstr>REQUIREMENTS NECESSARY FOR INTERNATIONALIZATION OF HEIs </vt:lpstr>
      <vt:lpstr>OUTCOMES AS PLANNED IN APPLICATION </vt:lpstr>
      <vt:lpstr>Diapositiva 14</vt:lpstr>
      <vt:lpstr>CURRENT STAGE IN IMPLEMENTATION OF PROJECT </vt:lpstr>
      <vt:lpstr>INTERNATIONALISATION IS A PRIORITY AT THE UNIVERSITY OF SEVILLE </vt:lpstr>
      <vt:lpstr>INTERNATIONALISATION IS A PRIORITY AT THE UNIVERSITY OF SEVILLE </vt:lpstr>
      <vt:lpstr>INTERNATIONALISATION IS A PRIORITY AT THE UNIVERSITY OF SEVILLE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casa</dc:creator>
  <cp:lastModifiedBy>casa</cp:lastModifiedBy>
  <cp:revision>38</cp:revision>
  <dcterms:created xsi:type="dcterms:W3CDTF">2010-11-24T16:03:02Z</dcterms:created>
  <dcterms:modified xsi:type="dcterms:W3CDTF">2013-11-05T18:03:23Z</dcterms:modified>
</cp:coreProperties>
</file>