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handoutMasterIdLst>
    <p:handoutMasterId r:id="rId8"/>
  </p:handoutMasterIdLst>
  <p:sldIdLst>
    <p:sldId id="266" r:id="rId2"/>
    <p:sldId id="267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CDF4F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 varScale="1">
        <p:scale>
          <a:sx n="115" d="100"/>
          <a:sy n="115" d="100"/>
        </p:scale>
        <p:origin x="-153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C55BC-4A67-4C41-A139-6E23A0D7BF02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8913F-C4D2-4CDD-8E63-E4FA76A2A6E2}" type="slidenum">
              <a:rPr lang="ru-RU" smtClean="0"/>
              <a:pPr/>
              <a:t>‹Nº›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1CA4C-2331-42F2-A823-11C33A66C031}" type="slidenum">
              <a:rPr lang="ru-RU"/>
              <a:pPr/>
              <a:t>‹Nº›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98D4C-E86D-4B75-B376-5B1226FF6FCE}" type="slidenum">
              <a:rPr lang="ru-RU"/>
              <a:pPr/>
              <a:t>‹Nº›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CFA47-FD2E-4665-9C5E-E9EB3C707571}" type="slidenum">
              <a:rPr lang="ru-RU"/>
              <a:pPr/>
              <a:t>‹Nº›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99CA1F-05B0-4540-951E-32DEC17082E2}" type="slidenum">
              <a:rPr lang="ru-RU"/>
              <a:pPr/>
              <a:t>‹Nº›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BF8A1-2362-4323-A41C-D84CB703BF5B}" type="slidenum">
              <a:rPr lang="ru-RU"/>
              <a:pPr/>
              <a:t>‹Nº›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8AE40-D5DE-4162-8996-2E2706D8CB83}" type="slidenum">
              <a:rPr lang="ru-RU"/>
              <a:pPr/>
              <a:t>‹Nº›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29D0DA-5B4B-4528-BD38-8C76B968C972}" type="slidenum">
              <a:rPr lang="ru-RU"/>
              <a:pPr/>
              <a:t>‹Nº›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77ED7-1AE8-4853-9AA1-352C899C835E}" type="slidenum">
              <a:rPr lang="ru-RU"/>
              <a:pPr/>
              <a:t>‹Nº›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38E08-42B2-47FC-B23D-1633017F12DB}" type="slidenum">
              <a:rPr lang="ru-RU"/>
              <a:pPr/>
              <a:t>‹Nº›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1537C-2D27-4250-982F-68EFB7468046}" type="slidenum">
              <a:rPr lang="ru-RU"/>
              <a:pPr/>
              <a:t>‹Nº›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19E45E-0903-4850-ACE6-BFFB63C9E0FB}" type="slidenum">
              <a:rPr lang="ru-RU"/>
              <a:pPr/>
              <a:t>‹Nº›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4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A6D554-ABD2-4F18-B25E-BC517B0778DA}" type="slidenum">
              <a:rPr lang="ru-RU"/>
              <a:pPr/>
              <a:t>‹Nº›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1214422"/>
            <a:ext cx="8569325" cy="719137"/>
          </a:xfrm>
        </p:spPr>
        <p:txBody>
          <a:bodyPr/>
          <a:lstStyle/>
          <a:p>
            <a:r>
              <a:rPr lang="en-US" sz="2800" dirty="0">
                <a:solidFill>
                  <a:srgbClr val="000099"/>
                </a:solidFill>
              </a:rPr>
              <a:t/>
            </a:r>
            <a:br>
              <a:rPr lang="en-US" sz="2800" dirty="0">
                <a:solidFill>
                  <a:srgbClr val="000099"/>
                </a:solidFill>
              </a:rPr>
            </a:br>
            <a:r>
              <a:rPr lang="en-US" sz="2800" dirty="0">
                <a:solidFill>
                  <a:srgbClr val="000099"/>
                </a:solidFill>
              </a:rPr>
              <a:t/>
            </a:r>
            <a:br>
              <a:rPr lang="en-US" sz="2800" dirty="0">
                <a:solidFill>
                  <a:srgbClr val="000099"/>
                </a:solidFill>
              </a:rPr>
            </a:br>
            <a:r>
              <a:rPr lang="en-US" sz="3000" dirty="0" smtClean="0">
                <a:solidFill>
                  <a:srgbClr val="000099"/>
                </a:solidFill>
              </a:rPr>
              <a:t>Strategic Objective</a:t>
            </a:r>
            <a:r>
              <a:rPr lang="en-US" sz="3500" dirty="0">
                <a:solidFill>
                  <a:srgbClr val="000099"/>
                </a:solidFill>
              </a:rPr>
              <a:t/>
            </a:r>
            <a:br>
              <a:rPr lang="en-US" sz="3500" dirty="0">
                <a:solidFill>
                  <a:srgbClr val="000099"/>
                </a:solidFill>
              </a:rPr>
            </a:br>
            <a:r>
              <a:rPr lang="en-US" sz="2000" dirty="0">
                <a:solidFill>
                  <a:srgbClr val="000099"/>
                </a:solidFill>
              </a:rPr>
              <a:t/>
            </a:r>
            <a:br>
              <a:rPr lang="en-US" sz="2000" dirty="0">
                <a:solidFill>
                  <a:srgbClr val="000099"/>
                </a:solidFill>
              </a:rPr>
            </a:br>
            <a:endParaRPr lang="ru-RU" sz="2000" dirty="0">
              <a:solidFill>
                <a:srgbClr val="000099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2000240"/>
            <a:ext cx="8072526" cy="3857652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develop educational system of the University by means of studying of foreign best practice,  and attraction of additional financial resources for development of  HEI </a:t>
            </a:r>
            <a:r>
              <a:rPr lang="en-US" sz="2000" dirty="0" smtClean="0"/>
              <a:t>and research and educational process. </a:t>
            </a:r>
          </a:p>
          <a:p>
            <a:pPr marL="0" indent="0" algn="just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000099"/>
                </a:solidFill>
              </a:rPr>
              <a:t>Major tasks: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000" dirty="0" smtClean="0">
                <a:latin typeface="+mn-lt"/>
                <a:ea typeface="+mn-ea"/>
                <a:cs typeface="+mn-cs"/>
              </a:rPr>
              <a:t>Modernization of University educational system in accordance with the principals of Bologna Declaration.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000" dirty="0" smtClean="0">
                <a:latin typeface="+mn-lt"/>
                <a:ea typeface="+mn-ea"/>
                <a:cs typeface="+mn-cs"/>
              </a:rPr>
              <a:t>Development of the educational system for foreign citizens. </a:t>
            </a:r>
            <a:endParaRPr lang="ru-RU" sz="2000" dirty="0">
              <a:latin typeface="+mn-lt"/>
              <a:ea typeface="+mn-ea"/>
              <a:cs typeface="+mn-cs"/>
            </a:endParaRPr>
          </a:p>
          <a:p>
            <a:pPr algn="just">
              <a:buNone/>
            </a:pPr>
            <a:endParaRPr lang="en-US" sz="3000" dirty="0" smtClean="0"/>
          </a:p>
        </p:txBody>
      </p:sp>
      <p:pic>
        <p:nvPicPr>
          <p:cNvPr id="14340" name="Picture 4" descr="eu_flag_tempu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779838" cy="1470025"/>
          </a:xfrm>
          <a:prstGeom prst="rect">
            <a:avLst/>
          </a:prstGeom>
          <a:noFill/>
        </p:spPr>
      </p:pic>
      <p:pic>
        <p:nvPicPr>
          <p:cNvPr id="14341" name="Picture 9" descr="D:\Picture4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188913"/>
            <a:ext cx="114458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1214422"/>
            <a:ext cx="8569325" cy="719137"/>
          </a:xfrm>
        </p:spPr>
        <p:txBody>
          <a:bodyPr/>
          <a:lstStyle/>
          <a:p>
            <a:r>
              <a:rPr lang="en-US" sz="2800" dirty="0">
                <a:solidFill>
                  <a:srgbClr val="000099"/>
                </a:solidFill>
              </a:rPr>
              <a:t/>
            </a:r>
            <a:br>
              <a:rPr lang="en-US" sz="2800" dirty="0">
                <a:solidFill>
                  <a:srgbClr val="000099"/>
                </a:solidFill>
              </a:rPr>
            </a:br>
            <a:r>
              <a:rPr lang="en-US" sz="2800" dirty="0">
                <a:solidFill>
                  <a:srgbClr val="000099"/>
                </a:solidFill>
              </a:rPr>
              <a:t/>
            </a:r>
            <a:br>
              <a:rPr lang="en-US" sz="2800" dirty="0">
                <a:solidFill>
                  <a:srgbClr val="000099"/>
                </a:solidFill>
              </a:rPr>
            </a:br>
            <a:r>
              <a:rPr lang="en-US" sz="3000" dirty="0" smtClean="0">
                <a:solidFill>
                  <a:srgbClr val="000099"/>
                </a:solidFill>
              </a:rPr>
              <a:t>Priorities (</a:t>
            </a:r>
            <a:r>
              <a:rPr lang="en-US" sz="3000" dirty="0" err="1" smtClean="0">
                <a:solidFill>
                  <a:srgbClr val="000099"/>
                </a:solidFill>
              </a:rPr>
              <a:t>programmes</a:t>
            </a:r>
            <a:r>
              <a:rPr lang="en-US" sz="3000" dirty="0" smtClean="0">
                <a:solidFill>
                  <a:srgbClr val="000099"/>
                </a:solidFill>
              </a:rPr>
              <a:t>, projects </a:t>
            </a:r>
            <a:r>
              <a:rPr lang="en-US" sz="3000" dirty="0" err="1" smtClean="0">
                <a:solidFill>
                  <a:srgbClr val="000099"/>
                </a:solidFill>
              </a:rPr>
              <a:t>e.t.c</a:t>
            </a:r>
            <a:r>
              <a:rPr lang="en-US" sz="3000" dirty="0" smtClean="0">
                <a:solidFill>
                  <a:srgbClr val="000099"/>
                </a:solidFill>
              </a:rPr>
              <a:t>.):</a:t>
            </a:r>
            <a:r>
              <a:rPr lang="en-US" sz="3500" dirty="0">
                <a:solidFill>
                  <a:srgbClr val="000099"/>
                </a:solidFill>
              </a:rPr>
              <a:t/>
            </a:r>
            <a:br>
              <a:rPr lang="en-US" sz="3500" dirty="0">
                <a:solidFill>
                  <a:srgbClr val="000099"/>
                </a:solidFill>
              </a:rPr>
            </a:br>
            <a:r>
              <a:rPr lang="en-US" sz="2000" dirty="0">
                <a:solidFill>
                  <a:srgbClr val="000099"/>
                </a:solidFill>
              </a:rPr>
              <a:t/>
            </a:r>
            <a:br>
              <a:rPr lang="en-US" sz="2000" dirty="0">
                <a:solidFill>
                  <a:srgbClr val="000099"/>
                </a:solidFill>
              </a:rPr>
            </a:br>
            <a:endParaRPr lang="ru-RU" sz="2000" dirty="0">
              <a:solidFill>
                <a:srgbClr val="000099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928802"/>
            <a:ext cx="8072526" cy="4714908"/>
          </a:xfrm>
        </p:spPr>
        <p:txBody>
          <a:bodyPr/>
          <a:lstStyle/>
          <a:p>
            <a:pPr marL="0" indent="0" algn="just">
              <a:buFont typeface="+mj-lt"/>
              <a:buAutoNum type="alphaLcParenR"/>
            </a:pPr>
            <a:r>
              <a:rPr lang="en-US" sz="2000" dirty="0" smtClean="0"/>
              <a:t> Introduction of supplement to higher education diploma in accordance of pan-European model “Diploma Supplement”;</a:t>
            </a:r>
          </a:p>
          <a:p>
            <a:pPr marL="0" indent="0" algn="just">
              <a:buFont typeface="+mj-lt"/>
              <a:buAutoNum type="alphaLcParenR"/>
            </a:pPr>
            <a:r>
              <a:rPr lang="en-US" sz="2000" dirty="0" smtClean="0"/>
              <a:t> conclusion of agreements with foreign Universities on implementation of higher education joint </a:t>
            </a:r>
            <a:r>
              <a:rPr lang="en-US" sz="2000" dirty="0" err="1" smtClean="0"/>
              <a:t>programmes</a:t>
            </a:r>
            <a:r>
              <a:rPr lang="en-US" sz="2000" dirty="0" smtClean="0"/>
              <a:t> and addition education of adults with he aim of getting diploma of appropriate areas and specialties. 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000" dirty="0" smtClean="0">
                <a:solidFill>
                  <a:srgbClr val="000066"/>
                </a:solidFill>
              </a:rPr>
              <a:t>Expected Results: </a:t>
            </a:r>
          </a:p>
          <a:p>
            <a:pPr marL="0" indent="0" algn="just"/>
            <a:r>
              <a:rPr lang="en-US" sz="2000" dirty="0" smtClean="0"/>
              <a:t> Amplification of foreign students, studying in the University;</a:t>
            </a:r>
          </a:p>
          <a:p>
            <a:pPr marL="0" indent="0" algn="just"/>
            <a:r>
              <a:rPr lang="en-US" sz="2000" dirty="0" smtClean="0"/>
              <a:t> Broadening of  University’s presence at the International market of educational services;</a:t>
            </a:r>
          </a:p>
          <a:p>
            <a:pPr marL="0" indent="0" algn="just"/>
            <a:r>
              <a:rPr lang="en-US" sz="2000" dirty="0" smtClean="0"/>
              <a:t> Broadening of joint activities with foreign educational and research organizations and establishments. </a:t>
            </a:r>
          </a:p>
          <a:p>
            <a:pPr marL="0" indent="0" algn="just">
              <a:buNone/>
            </a:pPr>
            <a:endParaRPr lang="en-US" sz="2000" dirty="0" smtClean="0"/>
          </a:p>
        </p:txBody>
      </p:sp>
      <p:pic>
        <p:nvPicPr>
          <p:cNvPr id="14340" name="Picture 4" descr="eu_flag_tempu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779838" cy="1470025"/>
          </a:xfrm>
          <a:prstGeom prst="rect">
            <a:avLst/>
          </a:prstGeom>
          <a:noFill/>
        </p:spPr>
      </p:pic>
      <p:pic>
        <p:nvPicPr>
          <p:cNvPr id="14341" name="Picture 9" descr="D:\Picture4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188913"/>
            <a:ext cx="114458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57158" y="1500175"/>
            <a:ext cx="8358246" cy="1143008"/>
          </a:xfrm>
        </p:spPr>
        <p:txBody>
          <a:bodyPr/>
          <a:lstStyle/>
          <a:p>
            <a:r>
              <a:rPr lang="en-US" sz="2000" dirty="0" smtClean="0">
                <a:solidFill>
                  <a:srgbClr val="000066"/>
                </a:solidFill>
              </a:rPr>
              <a:t>International cooperation in BTEU implements in accordance with Strategic Plan of University Development  for  2011-2020</a:t>
            </a:r>
            <a:br>
              <a:rPr lang="en-US" sz="2000" dirty="0" smtClean="0">
                <a:solidFill>
                  <a:srgbClr val="000066"/>
                </a:solidFill>
              </a:rPr>
            </a:br>
            <a:r>
              <a:rPr lang="en-US" sz="2000" dirty="0" smtClean="0">
                <a:solidFill>
                  <a:srgbClr val="000066"/>
                </a:solidFill>
              </a:rPr>
              <a:t> on the following areas</a:t>
            </a:r>
            <a:r>
              <a:rPr lang="en-US" sz="2000" dirty="0" smtClean="0"/>
              <a:t>: </a:t>
            </a:r>
            <a:endParaRPr lang="ru-RU" sz="2000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57158" y="2643182"/>
            <a:ext cx="8572560" cy="4214818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Development of effective and mutually advantageous ties with educational, scientific, cultural and other foreign establishments on the basis of multilateral work </a:t>
            </a:r>
            <a:r>
              <a:rPr lang="en-US" sz="2000" dirty="0" err="1" smtClean="0"/>
              <a:t>programmes</a:t>
            </a:r>
            <a:r>
              <a:rPr lang="en-US" sz="2000" dirty="0" smtClean="0"/>
              <a:t> and agreements on cooperation; 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Participation in international </a:t>
            </a:r>
            <a:r>
              <a:rPr lang="en-US" sz="2000" dirty="0" err="1" smtClean="0"/>
              <a:t>programmes</a:t>
            </a:r>
            <a:r>
              <a:rPr lang="en-US" sz="2000" dirty="0" smtClean="0"/>
              <a:t> and projects;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Organization of international theoretical and practical conferences, symposiums, workshops, exhibitions ant other events;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/>
              <a:t>A</a:t>
            </a:r>
            <a:r>
              <a:rPr lang="en-US" sz="2000" dirty="0" smtClean="0"/>
              <a:t>rrangement of conditions for study and trainings in foreign centers for teachers, staff, students and postgraduates;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Invitation and welcome of foreign specialists in BTEU  for  talking, seminars, consultations, methodical assistance for improvement of structure and contest of education;</a:t>
            </a:r>
          </a:p>
        </p:txBody>
      </p:sp>
      <p:pic>
        <p:nvPicPr>
          <p:cNvPr id="17412" name="Picture 4" descr="eu_flag_tempu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779838" cy="1470025"/>
          </a:xfrm>
          <a:prstGeom prst="rect">
            <a:avLst/>
          </a:prstGeom>
          <a:noFill/>
        </p:spPr>
      </p:pic>
      <p:pic>
        <p:nvPicPr>
          <p:cNvPr id="17413" name="Picture 9" descr="D:\Picture4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188913"/>
            <a:ext cx="114458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2143116"/>
            <a:ext cx="8229600" cy="3714776"/>
          </a:xfrm>
        </p:spPr>
        <p:txBody>
          <a:bodyPr/>
          <a:lstStyle/>
          <a:p>
            <a:pPr marL="457200" indent="-457200" algn="just">
              <a:buAutoNum type="arabicPeriod" startAt="6"/>
            </a:pPr>
            <a:r>
              <a:rPr lang="en-US" sz="1900" dirty="0" smtClean="0"/>
              <a:t>Adoption of modern methods and communication mediums with the aim of  acquisition, analysis, dissemination and  exchange of information;  </a:t>
            </a:r>
          </a:p>
          <a:p>
            <a:pPr marL="457200" indent="-457200" algn="just">
              <a:buAutoNum type="arabicPeriod" startAt="6"/>
            </a:pPr>
            <a:r>
              <a:rPr lang="en-US" sz="1900" dirty="0" smtClean="0"/>
              <a:t>Providing opportunities for in-depth learning of foreign languages by staff, postgraduates and students;</a:t>
            </a:r>
          </a:p>
          <a:p>
            <a:pPr marL="457200" indent="-457200" algn="just">
              <a:buAutoNum type="arabicPeriod" startAt="6"/>
            </a:pPr>
            <a:r>
              <a:rPr lang="en-US" sz="1900" dirty="0"/>
              <a:t>H</a:t>
            </a:r>
            <a:r>
              <a:rPr lang="en-US" sz="1900" dirty="0" smtClean="0"/>
              <a:t>uman resource development for foreign countries by contract basis and in accordance with interstate and inter-universities agreements;</a:t>
            </a:r>
          </a:p>
          <a:p>
            <a:pPr marL="457200" indent="-457200" algn="just">
              <a:buAutoNum type="arabicPeriod" startAt="6"/>
            </a:pPr>
            <a:r>
              <a:rPr lang="en-US" sz="1900" dirty="0" smtClean="0"/>
              <a:t>Development of social and cultural relationships with foreign partners;</a:t>
            </a:r>
          </a:p>
          <a:p>
            <a:pPr marL="457200" indent="-457200" algn="just">
              <a:buAutoNum type="arabicPeriod" startAt="6"/>
            </a:pPr>
            <a:r>
              <a:rPr lang="en-US" sz="1900" dirty="0" smtClean="0"/>
              <a:t>Promotion of international recognition of national educational standards and documents. </a:t>
            </a:r>
          </a:p>
          <a:p>
            <a:pPr marL="457200" indent="-457200">
              <a:buAutoNum type="arabicPeriod" startAt="6"/>
            </a:pPr>
            <a:endParaRPr lang="en-US" sz="19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8436" name="Picture 4" descr="eu_flag_tempu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779838" cy="1470025"/>
          </a:xfrm>
          <a:prstGeom prst="rect">
            <a:avLst/>
          </a:prstGeom>
          <a:noFill/>
        </p:spPr>
      </p:pic>
      <p:pic>
        <p:nvPicPr>
          <p:cNvPr id="18437" name="Picture 9" descr="D:\Picture4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188913"/>
            <a:ext cx="114458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557338"/>
            <a:ext cx="8229600" cy="792162"/>
          </a:xfrm>
        </p:spPr>
        <p:txBody>
          <a:bodyPr/>
          <a:lstStyle/>
          <a:p>
            <a:r>
              <a:rPr lang="en-US" sz="2600" dirty="0">
                <a:solidFill>
                  <a:srgbClr val="000066"/>
                </a:solidFill>
              </a:rPr>
              <a:t>F</a:t>
            </a:r>
            <a:r>
              <a:rPr lang="en-US" sz="2600" dirty="0" smtClean="0">
                <a:solidFill>
                  <a:srgbClr val="000066"/>
                </a:solidFill>
              </a:rPr>
              <a:t>oreground University work forms in the field of international cooperation: </a:t>
            </a:r>
            <a:endParaRPr lang="ru-RU" sz="2600" dirty="0">
              <a:solidFill>
                <a:srgbClr val="000066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2857496"/>
            <a:ext cx="8229600" cy="3006740"/>
          </a:xfrm>
        </p:spPr>
        <p:txBody>
          <a:bodyPr/>
          <a:lstStyle/>
          <a:p>
            <a:pPr marL="514350" indent="-514350"/>
            <a:r>
              <a:rPr lang="en-US" sz="2000" dirty="0" smtClean="0"/>
              <a:t>Participation in scientific, cultural, educational programs and projects with foreign partners;</a:t>
            </a:r>
          </a:p>
          <a:p>
            <a:pPr marL="514350" indent="-514350"/>
            <a:r>
              <a:rPr lang="en-US" sz="2000" dirty="0" smtClean="0"/>
              <a:t>Participation in international conferences, workshops, symposiums,  round tables </a:t>
            </a:r>
            <a:r>
              <a:rPr lang="en-US" sz="2000" dirty="0" err="1" smtClean="0"/>
              <a:t>e.t.c</a:t>
            </a:r>
            <a:r>
              <a:rPr lang="en-US" sz="2000" dirty="0" smtClean="0"/>
              <a:t>. </a:t>
            </a:r>
          </a:p>
          <a:p>
            <a:pPr marL="514350" indent="-514350"/>
            <a:r>
              <a:rPr lang="en-US" sz="2000" dirty="0" smtClean="0"/>
              <a:t>Human resource development for foreign countries; teaching of Russian language for foreign citizens with the aim of further education or business in Belarus;</a:t>
            </a:r>
          </a:p>
          <a:p>
            <a:pPr marL="514350" indent="-514350"/>
            <a:r>
              <a:rPr lang="en-US" sz="2000" dirty="0" smtClean="0"/>
              <a:t>Participation in international summer / winter schools. </a:t>
            </a:r>
          </a:p>
          <a:p>
            <a:pPr marL="514350" indent="-514350"/>
            <a:endParaRPr lang="ru-RU" sz="1900" dirty="0"/>
          </a:p>
        </p:txBody>
      </p:sp>
      <p:pic>
        <p:nvPicPr>
          <p:cNvPr id="19460" name="Picture 4" descr="eu_flag_tempu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779838" cy="1470025"/>
          </a:xfrm>
          <a:prstGeom prst="rect">
            <a:avLst/>
          </a:prstGeom>
          <a:noFill/>
        </p:spPr>
      </p:pic>
      <p:pic>
        <p:nvPicPr>
          <p:cNvPr id="19461" name="Picture 9" descr="D:\Picture4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188913"/>
            <a:ext cx="114458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1357298"/>
            <a:ext cx="8267730" cy="792162"/>
          </a:xfrm>
        </p:spPr>
        <p:txBody>
          <a:bodyPr/>
          <a:lstStyle/>
          <a:p>
            <a:r>
              <a:rPr lang="en-US" sz="2600" dirty="0" smtClean="0">
                <a:solidFill>
                  <a:srgbClr val="000066"/>
                </a:solidFill>
              </a:rPr>
              <a:t>Prospective tasks of the University</a:t>
            </a:r>
            <a:br>
              <a:rPr lang="en-US" sz="2600" dirty="0" smtClean="0">
                <a:solidFill>
                  <a:srgbClr val="000066"/>
                </a:solidFill>
              </a:rPr>
            </a:br>
            <a:r>
              <a:rPr lang="en-US" sz="2600" dirty="0" smtClean="0">
                <a:solidFill>
                  <a:srgbClr val="000066"/>
                </a:solidFill>
              </a:rPr>
              <a:t> in the field  of international cooperation</a:t>
            </a:r>
            <a:endParaRPr lang="ru-RU" sz="2600" dirty="0">
              <a:solidFill>
                <a:srgbClr val="000066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36838"/>
            <a:ext cx="8229600" cy="3489325"/>
          </a:xfrm>
        </p:spPr>
        <p:txBody>
          <a:bodyPr/>
          <a:lstStyle/>
          <a:p>
            <a:r>
              <a:rPr lang="en-US" sz="1900" dirty="0" smtClean="0"/>
              <a:t>Modernization of University’s educational system in accordance with principals of Bologna Declaration;</a:t>
            </a:r>
          </a:p>
          <a:p>
            <a:r>
              <a:rPr lang="en-US" sz="1900" dirty="0" smtClean="0"/>
              <a:t>New markets development and export increasing of the educational services;</a:t>
            </a:r>
          </a:p>
          <a:p>
            <a:r>
              <a:rPr lang="en-US" sz="1900" dirty="0" smtClean="0"/>
              <a:t>Implementation of the activities of the 2</a:t>
            </a:r>
            <a:r>
              <a:rPr lang="en-US" sz="1900" baseline="30000" dirty="0" smtClean="0"/>
              <a:t>nd</a:t>
            </a:r>
            <a:r>
              <a:rPr lang="en-US" sz="1900" dirty="0" smtClean="0"/>
              <a:t> year of ICAEN project;</a:t>
            </a:r>
          </a:p>
          <a:p>
            <a:r>
              <a:rPr lang="en-US" sz="1900" dirty="0" smtClean="0"/>
              <a:t> Implementation of the activities of the 1</a:t>
            </a:r>
            <a:r>
              <a:rPr lang="en-US" sz="1900" baseline="30000" dirty="0" smtClean="0"/>
              <a:t>st</a:t>
            </a:r>
            <a:r>
              <a:rPr lang="en-US" sz="1900" dirty="0" smtClean="0"/>
              <a:t>  year of project </a:t>
            </a:r>
            <a:r>
              <a:rPr lang="en-US" sz="1900" dirty="0" err="1" smtClean="0"/>
              <a:t>LaMANCHE</a:t>
            </a:r>
            <a:r>
              <a:rPr lang="en-US" sz="1900" dirty="0" smtClean="0"/>
              <a:t> – Leading and Managing Change in Higher Education;</a:t>
            </a:r>
          </a:p>
          <a:p>
            <a:r>
              <a:rPr lang="en-US" sz="1900" dirty="0" smtClean="0"/>
              <a:t>Attraction of foreign students, undergraduates and postgraduates for participation in implementation of  international projects and </a:t>
            </a:r>
            <a:r>
              <a:rPr lang="en-US" sz="1900" dirty="0" err="1" smtClean="0"/>
              <a:t>programms</a:t>
            </a:r>
            <a:r>
              <a:rPr lang="en-US" sz="1900" dirty="0" smtClean="0"/>
              <a:t> (TEMPUS, ERASMUS MUNDUS </a:t>
            </a:r>
            <a:r>
              <a:rPr lang="en-US" sz="1900" dirty="0" err="1" smtClean="0"/>
              <a:t>e.t.c</a:t>
            </a:r>
            <a:r>
              <a:rPr lang="en-US" sz="1900" dirty="0" smtClean="0"/>
              <a:t>.). </a:t>
            </a:r>
          </a:p>
          <a:p>
            <a:endParaRPr lang="ru-RU" sz="1900" dirty="0"/>
          </a:p>
        </p:txBody>
      </p:sp>
      <p:pic>
        <p:nvPicPr>
          <p:cNvPr id="20484" name="Picture 4" descr="eu_flag_tempu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779838" cy="1470025"/>
          </a:xfrm>
          <a:prstGeom prst="rect">
            <a:avLst/>
          </a:prstGeom>
          <a:noFill/>
        </p:spPr>
      </p:pic>
      <p:pic>
        <p:nvPicPr>
          <p:cNvPr id="20485" name="Picture 9" descr="D:\Picture4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188913"/>
            <a:ext cx="114458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4">
      <a:dk1>
        <a:srgbClr val="000000"/>
      </a:dk1>
      <a:lt1>
        <a:srgbClr val="EBFEFF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3FEFF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D9FDFF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E9FEFF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EBFEFF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3FEFF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</TotalTime>
  <Words>492</Words>
  <Application>Microsoft Office PowerPoint</Application>
  <PresentationFormat>Presentación en pantalla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Оформление по умолчанию</vt:lpstr>
      <vt:lpstr>  Strategic Objective  </vt:lpstr>
      <vt:lpstr>  Priorities (programmes, projects e.t.c.):  </vt:lpstr>
      <vt:lpstr>International cooperation in BTEU implements in accordance with Strategic Plan of University Development  for  2011-2020  on the following areas: </vt:lpstr>
      <vt:lpstr>Diapositiva 4</vt:lpstr>
      <vt:lpstr>Foreground University work forms in the field of international cooperation: </vt:lpstr>
      <vt:lpstr>Prospective tasks of the University  in the field  of international cooperation</vt:lpstr>
    </vt:vector>
  </TitlesOfParts>
  <Company>БТЭУ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k120m01</dc:creator>
  <cp:lastModifiedBy>casa</cp:lastModifiedBy>
  <cp:revision>62</cp:revision>
  <dcterms:created xsi:type="dcterms:W3CDTF">2013-02-05T09:29:10Z</dcterms:created>
  <dcterms:modified xsi:type="dcterms:W3CDTF">2013-11-05T18:47:07Z</dcterms:modified>
</cp:coreProperties>
</file>