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62" r:id="rId4"/>
    <p:sldId id="268" r:id="rId5"/>
    <p:sldId id="261" r:id="rId6"/>
    <p:sldId id="269" r:id="rId7"/>
    <p:sldId id="259" r:id="rId8"/>
    <p:sldId id="270" r:id="rId9"/>
    <p:sldId id="271" r:id="rId10"/>
    <p:sldId id="272" r:id="rId11"/>
    <p:sldId id="27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153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521BB9-F9CB-474A-A551-2F22BD4859D0}" type="datetimeFigureOut">
              <a:rPr lang="en-US" smtClean="0"/>
              <a:pPr/>
              <a:t>11/5/2013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6FA324-8716-4F01-989E-B32D457A91B0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084863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182563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3817E-D45D-4FE6-8F43-002428E7D048}" type="datetimeFigureOut">
              <a:rPr lang="en-US" smtClean="0"/>
              <a:pPr/>
              <a:t>11/5/2013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CD89F-7519-41AF-8336-59E7A424EEC8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3817E-D45D-4FE6-8F43-002428E7D048}" type="datetimeFigureOut">
              <a:rPr lang="en-US" smtClean="0"/>
              <a:pPr/>
              <a:t>11/5/2013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CD89F-7519-41AF-8336-59E7A424EEC8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3817E-D45D-4FE6-8F43-002428E7D048}" type="datetimeFigureOut">
              <a:rPr lang="en-US" smtClean="0"/>
              <a:pPr/>
              <a:t>11/5/2013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CD89F-7519-41AF-8336-59E7A424EEC8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3817E-D45D-4FE6-8F43-002428E7D048}" type="datetimeFigureOut">
              <a:rPr lang="en-US" smtClean="0"/>
              <a:pPr/>
              <a:t>11/5/2013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CD89F-7519-41AF-8336-59E7A424EEC8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3817E-D45D-4FE6-8F43-002428E7D048}" type="datetimeFigureOut">
              <a:rPr lang="en-US" smtClean="0"/>
              <a:pPr/>
              <a:t>11/5/2013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CD89F-7519-41AF-8336-59E7A424EEC8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3817E-D45D-4FE6-8F43-002428E7D048}" type="datetimeFigureOut">
              <a:rPr lang="en-US" smtClean="0"/>
              <a:pPr/>
              <a:t>11/5/2013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CD89F-7519-41AF-8336-59E7A424EEC8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3817E-D45D-4FE6-8F43-002428E7D048}" type="datetimeFigureOut">
              <a:rPr lang="en-US" smtClean="0"/>
              <a:pPr/>
              <a:t>11/5/2013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CD89F-7519-41AF-8336-59E7A424EEC8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3817E-D45D-4FE6-8F43-002428E7D048}" type="datetimeFigureOut">
              <a:rPr lang="en-US" smtClean="0"/>
              <a:pPr/>
              <a:t>11/5/2013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CD89F-7519-41AF-8336-59E7A424EEC8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3817E-D45D-4FE6-8F43-002428E7D048}" type="datetimeFigureOut">
              <a:rPr lang="en-US" smtClean="0"/>
              <a:pPr/>
              <a:t>11/5/2013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CD89F-7519-41AF-8336-59E7A424EEC8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3817E-D45D-4FE6-8F43-002428E7D048}" type="datetimeFigureOut">
              <a:rPr lang="en-US" smtClean="0"/>
              <a:pPr/>
              <a:t>11/5/2013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CD89F-7519-41AF-8336-59E7A424EEC8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3817E-D45D-4FE6-8F43-002428E7D048}" type="datetimeFigureOut">
              <a:rPr lang="en-US" smtClean="0"/>
              <a:pPr/>
              <a:t>11/5/2013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CD89F-7519-41AF-8336-59E7A424EEC8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E3817E-D45D-4FE6-8F43-002428E7D048}" type="datetimeFigureOut">
              <a:rPr lang="en-US" smtClean="0"/>
              <a:pPr/>
              <a:t>11/5/2013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CCD89F-7519-41AF-8336-59E7A424EEC8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Tjerk.Busstra@Inholland.n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nl-NL" smtClean="0"/>
              <a:t>INHOLLAND Internationalisation - IPD</a:t>
            </a:r>
          </a:p>
        </p:txBody>
      </p:sp>
      <p:pic>
        <p:nvPicPr>
          <p:cNvPr id="4099" name="Picture 2" descr="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88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03" name="Picture 3" descr="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88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04" name="Picture 4" descr="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88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05" name="Picture 5" descr="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88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06" name="Picture 6" descr="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588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07" name="Picture 7" descr="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588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08" name="Picture 8" descr="7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588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09" name="Picture 9" descr="8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588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10" name="Picture 10" descr="9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588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Inholland University of Applied Sciences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>
              <a:buNone/>
            </a:pPr>
            <a:r>
              <a:rPr lang="en-US" i="1" dirty="0" smtClean="0"/>
              <a:t>Quality assurance of partnerships – </a:t>
            </a:r>
            <a:r>
              <a:rPr lang="en-US" sz="2800" i="1" dirty="0" smtClean="0"/>
              <a:t>Double degree</a:t>
            </a:r>
          </a:p>
          <a:p>
            <a:pPr>
              <a:buNone/>
            </a:pPr>
            <a:endParaRPr lang="en-US" sz="1800" i="1" dirty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r>
              <a:rPr lang="en-US" sz="1800" i="1" dirty="0">
                <a:solidFill>
                  <a:schemeClr val="accent2">
                    <a:lumMod val="50000"/>
                  </a:schemeClr>
                </a:solidFill>
              </a:rPr>
              <a:t>Requirements </a:t>
            </a:r>
            <a:r>
              <a:rPr lang="en-US" sz="1800" i="1" dirty="0" smtClean="0">
                <a:solidFill>
                  <a:schemeClr val="accent2">
                    <a:lumMod val="50000"/>
                  </a:schemeClr>
                </a:solidFill>
              </a:rPr>
              <a:t>regarding (in addition to exchange) </a:t>
            </a:r>
            <a:r>
              <a:rPr lang="en-US" sz="1800" i="1" dirty="0" err="1" smtClean="0">
                <a:solidFill>
                  <a:schemeClr val="accent2">
                    <a:lumMod val="50000"/>
                  </a:schemeClr>
                </a:solidFill>
              </a:rPr>
              <a:t>a.o.</a:t>
            </a:r>
            <a:r>
              <a:rPr lang="en-US" sz="1800" i="1" dirty="0" smtClean="0">
                <a:solidFill>
                  <a:schemeClr val="accent2">
                    <a:lumMod val="50000"/>
                  </a:schemeClr>
                </a:solidFill>
              </a:rPr>
              <a:t>:</a:t>
            </a:r>
            <a:endParaRPr lang="en-US" sz="1800" i="1" dirty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endParaRPr lang="en-US" sz="1800" i="1" dirty="0" smtClean="0"/>
          </a:p>
          <a:p>
            <a:pPr>
              <a:buAutoNum type="alphaLcPeriod"/>
            </a:pPr>
            <a:r>
              <a:rPr lang="en-US" sz="1800" dirty="0" smtClean="0"/>
              <a:t>Program of at least 60 </a:t>
            </a:r>
            <a:r>
              <a:rPr lang="en-US" sz="1800" dirty="0" err="1" smtClean="0"/>
              <a:t>Ecs</a:t>
            </a:r>
            <a:endParaRPr lang="en-US" sz="1800" dirty="0" smtClean="0"/>
          </a:p>
          <a:p>
            <a:pPr>
              <a:buAutoNum type="alphaLcPeriod"/>
            </a:pPr>
            <a:r>
              <a:rPr lang="en-US" sz="1800" dirty="0" smtClean="0"/>
              <a:t>In English language</a:t>
            </a:r>
          </a:p>
          <a:p>
            <a:pPr>
              <a:buAutoNum type="alphaLcPeriod"/>
            </a:pPr>
            <a:r>
              <a:rPr lang="en-US" sz="1800" dirty="0" smtClean="0"/>
              <a:t>Realizing same competences as required by Inholland regulations and Dutch law (WHW)</a:t>
            </a:r>
          </a:p>
          <a:p>
            <a:pPr>
              <a:buAutoNum type="alphaLcPeriod"/>
            </a:pPr>
            <a:r>
              <a:rPr lang="en-US" sz="1800" dirty="0" smtClean="0"/>
              <a:t>Competent teaching staff (professional, English – CEF B2)</a:t>
            </a:r>
          </a:p>
          <a:p>
            <a:pPr>
              <a:buAutoNum type="alphaLcPeriod"/>
            </a:pPr>
            <a:r>
              <a:rPr lang="en-US" sz="1800" dirty="0" smtClean="0"/>
              <a:t>Credit transfer</a:t>
            </a:r>
          </a:p>
          <a:p>
            <a:pPr>
              <a:buAutoNum type="alphaLcPeriod"/>
            </a:pPr>
            <a:r>
              <a:rPr lang="en-US" sz="1800" dirty="0" smtClean="0"/>
              <a:t>Mutually no tuition fees charged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xmlns="" val="4293589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Inholland University of Applied Sciences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sz="6700" i="1" dirty="0" smtClean="0"/>
              <a:t>Quality assurance of partnerships </a:t>
            </a:r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r>
              <a:rPr lang="en-US" sz="3800" i="1" dirty="0" smtClean="0">
                <a:solidFill>
                  <a:schemeClr val="accent2">
                    <a:lumMod val="50000"/>
                  </a:schemeClr>
                </a:solidFill>
              </a:rPr>
              <a:t>For all the 6 fields Inholland has defined the checklist of requirements</a:t>
            </a:r>
          </a:p>
          <a:p>
            <a:pPr>
              <a:buNone/>
            </a:pPr>
            <a:endParaRPr lang="en-US" sz="3800" i="1" dirty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r>
              <a:rPr lang="en-US" sz="3800" i="1" dirty="0" smtClean="0">
                <a:solidFill>
                  <a:schemeClr val="accent2">
                    <a:lumMod val="50000"/>
                  </a:schemeClr>
                </a:solidFill>
              </a:rPr>
              <a:t>This checklist is available for you</a:t>
            </a:r>
          </a:p>
          <a:p>
            <a:pPr>
              <a:buNone/>
            </a:pPr>
            <a:endParaRPr lang="en-US" sz="1800" i="1" dirty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endParaRPr lang="en-US" sz="1800" i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endParaRPr lang="en-US" sz="1800" i="1" dirty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endParaRPr lang="en-US" sz="1800" i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endParaRPr lang="en-US" sz="1800" i="1" dirty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endParaRPr lang="en-US" sz="1800" i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endParaRPr lang="en-US" sz="1800" i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endParaRPr lang="en-US" sz="1800" i="1" dirty="0">
              <a:solidFill>
                <a:schemeClr val="accent2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en-US" sz="4400" i="1" dirty="0" smtClean="0">
                <a:solidFill>
                  <a:schemeClr val="accent3">
                    <a:lumMod val="50000"/>
                  </a:schemeClr>
                </a:solidFill>
              </a:rPr>
              <a:t>Thank you for your attention</a:t>
            </a:r>
          </a:p>
          <a:p>
            <a:pPr>
              <a:buNone/>
            </a:pPr>
            <a:endParaRPr lang="en-US" sz="4400" i="1" dirty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endParaRPr lang="en-US" sz="1800" i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endParaRPr lang="en-US" sz="1800" dirty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i="1" dirty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r>
              <a:rPr lang="en-US" sz="1800" i="1" dirty="0" smtClean="0">
                <a:solidFill>
                  <a:schemeClr val="accent2">
                    <a:lumMod val="50000"/>
                  </a:schemeClr>
                </a:solidFill>
              </a:rPr>
              <a:t>	</a:t>
            </a:r>
          </a:p>
          <a:p>
            <a:pPr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827576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Inholland University of Applied Sciences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Presentation</a:t>
            </a:r>
          </a:p>
          <a:p>
            <a:pPr algn="ctr">
              <a:buNone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ICAEN Tbilisi July 2-3</a:t>
            </a:r>
          </a:p>
          <a:p>
            <a:pPr algn="ctr">
              <a:buNone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Dr. Tjerk J. Busstra</a:t>
            </a:r>
          </a:p>
          <a:p>
            <a:pPr algn="ctr">
              <a:buNone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International Projects Department</a:t>
            </a:r>
          </a:p>
          <a:p>
            <a:pPr algn="ctr">
              <a:buNone/>
            </a:pPr>
            <a:r>
              <a:rPr lang="en-US" sz="1600" dirty="0" smtClean="0">
                <a:latin typeface="Arial" pitchFamily="34" charset="0"/>
                <a:cs typeface="Arial" pitchFamily="34" charset="0"/>
                <a:hlinkClick r:id="rId2"/>
              </a:rPr>
              <a:t>Tjerk.Busstra@Inholland.nl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195736" y="1916832"/>
            <a:ext cx="4608511" cy="181588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buNone/>
            </a:pPr>
            <a:r>
              <a:rPr lang="en-US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Quality assurance of international networks &amp; partnerships</a:t>
            </a:r>
            <a:endParaRPr lang="en-US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Inholland University of Applied Sciences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>
              <a:buNone/>
            </a:pPr>
            <a:r>
              <a:rPr lang="en-US" i="1" dirty="0" smtClean="0"/>
              <a:t>Contents</a:t>
            </a:r>
            <a:endParaRPr lang="en-US" sz="1600" i="1" dirty="0" smtClean="0"/>
          </a:p>
          <a:p>
            <a:pPr>
              <a:buNone/>
            </a:pPr>
            <a:endParaRPr lang="en-US" sz="1400" i="1" dirty="0" smtClean="0"/>
          </a:p>
          <a:p>
            <a:pPr marL="514350" indent="-514350">
              <a:buAutoNum type="arabicPeriod"/>
            </a:pPr>
            <a:r>
              <a:rPr lang="en-US" dirty="0" smtClean="0"/>
              <a:t>Internationalization policy - components</a:t>
            </a:r>
          </a:p>
          <a:p>
            <a:pPr marL="514350" indent="-514350">
              <a:buAutoNum type="arabicPeriod"/>
            </a:pPr>
            <a:r>
              <a:rPr lang="en-US" dirty="0" smtClean="0"/>
              <a:t>Strategic &amp; single purpose partnerships</a:t>
            </a:r>
          </a:p>
          <a:p>
            <a:pPr marL="514350" indent="-514350">
              <a:buAutoNum type="arabicPeriod"/>
            </a:pPr>
            <a:r>
              <a:rPr lang="en-US" dirty="0" smtClean="0"/>
              <a:t>Ownership of partnerships</a:t>
            </a:r>
          </a:p>
          <a:p>
            <a:pPr marL="514350" indent="-514350">
              <a:buAutoNum type="arabicPeriod"/>
            </a:pPr>
            <a:r>
              <a:rPr lang="en-US" dirty="0" smtClean="0"/>
              <a:t>Quality assurance</a:t>
            </a:r>
          </a:p>
          <a:p>
            <a:pPr lvl="1">
              <a:buFontTx/>
              <a:buChar char="-"/>
            </a:pPr>
            <a:r>
              <a:rPr lang="en-US" dirty="0" smtClean="0"/>
              <a:t>Elements</a:t>
            </a:r>
          </a:p>
          <a:p>
            <a:pPr lvl="1">
              <a:buFontTx/>
              <a:buChar char="-"/>
            </a:pPr>
            <a:r>
              <a:rPr lang="en-US" dirty="0" smtClean="0"/>
              <a:t>Checklist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Inholland University of Applied Sciences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>
              <a:buNone/>
            </a:pPr>
            <a:r>
              <a:rPr lang="en-US" i="1" dirty="0" smtClean="0"/>
              <a:t>Internationalization policy</a:t>
            </a:r>
          </a:p>
          <a:p>
            <a:pPr>
              <a:buNone/>
            </a:pPr>
            <a:endParaRPr lang="en-US" sz="1800" i="1" dirty="0" smtClean="0"/>
          </a:p>
          <a:p>
            <a:pPr>
              <a:buNone/>
            </a:pPr>
            <a:r>
              <a:rPr lang="en-US" sz="1800" dirty="0" smtClean="0">
                <a:solidFill>
                  <a:schemeClr val="accent2">
                    <a:lumMod val="50000"/>
                  </a:schemeClr>
                </a:solidFill>
              </a:rPr>
              <a:t>Why internationalization?</a:t>
            </a:r>
          </a:p>
          <a:p>
            <a:pPr>
              <a:buNone/>
            </a:pPr>
            <a:r>
              <a:rPr lang="en-US" sz="1800" dirty="0"/>
              <a:t>	</a:t>
            </a:r>
            <a:r>
              <a:rPr lang="en-US" sz="1800" dirty="0" smtClean="0"/>
              <a:t>-	professional profile</a:t>
            </a:r>
          </a:p>
          <a:p>
            <a:pPr>
              <a:buNone/>
            </a:pPr>
            <a:r>
              <a:rPr lang="en-US" sz="1800" dirty="0"/>
              <a:t>	</a:t>
            </a:r>
            <a:r>
              <a:rPr lang="en-US" sz="1800" dirty="0" smtClean="0"/>
              <a:t>-	global citizenship</a:t>
            </a:r>
          </a:p>
          <a:p>
            <a:pPr>
              <a:buNone/>
            </a:pPr>
            <a:endParaRPr lang="en-US" sz="1800" dirty="0"/>
          </a:p>
          <a:p>
            <a:pPr>
              <a:buNone/>
            </a:pPr>
            <a:r>
              <a:rPr lang="en-US" sz="1800" dirty="0" smtClean="0">
                <a:solidFill>
                  <a:schemeClr val="accent2">
                    <a:lumMod val="50000"/>
                  </a:schemeClr>
                </a:solidFill>
              </a:rPr>
              <a:t>Components</a:t>
            </a:r>
          </a:p>
          <a:p>
            <a:pPr>
              <a:buNone/>
            </a:pPr>
            <a:r>
              <a:rPr lang="en-US" sz="1800" dirty="0"/>
              <a:t>	</a:t>
            </a:r>
            <a:r>
              <a:rPr lang="en-US" sz="1800" dirty="0" smtClean="0"/>
              <a:t>a.	curriculum</a:t>
            </a:r>
          </a:p>
          <a:p>
            <a:pPr>
              <a:buNone/>
            </a:pPr>
            <a:r>
              <a:rPr lang="en-US" sz="1800" dirty="0"/>
              <a:t>	</a:t>
            </a:r>
            <a:r>
              <a:rPr lang="en-US" sz="1800" dirty="0" smtClean="0"/>
              <a:t>b.	staff competences</a:t>
            </a:r>
          </a:p>
          <a:p>
            <a:pPr>
              <a:buNone/>
            </a:pPr>
            <a:r>
              <a:rPr lang="en-US" sz="1800" dirty="0"/>
              <a:t>	</a:t>
            </a:r>
            <a:r>
              <a:rPr lang="en-US" sz="1800" dirty="0" smtClean="0"/>
              <a:t>c.	facilities</a:t>
            </a:r>
          </a:p>
          <a:p>
            <a:pPr>
              <a:buNone/>
            </a:pPr>
            <a:r>
              <a:rPr lang="en-US" sz="1800" dirty="0"/>
              <a:t>	</a:t>
            </a:r>
            <a:r>
              <a:rPr lang="en-US" sz="1800" dirty="0" smtClean="0"/>
              <a:t>d.	international partnerships</a:t>
            </a:r>
          </a:p>
          <a:p>
            <a:pPr>
              <a:buNone/>
            </a:pPr>
            <a:r>
              <a:rPr lang="en-US" sz="1800" dirty="0" smtClean="0"/>
              <a:t>Formal setting; </a:t>
            </a:r>
            <a:r>
              <a:rPr lang="en-US" sz="1800" i="1" dirty="0" smtClean="0"/>
              <a:t>accreditation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Inholland University of Applied Sciences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>
              <a:buNone/>
            </a:pPr>
            <a:r>
              <a:rPr lang="en-US" i="1" dirty="0"/>
              <a:t>Strategic &amp; single purpose </a:t>
            </a:r>
            <a:r>
              <a:rPr lang="en-US" i="1" dirty="0" smtClean="0"/>
              <a:t>partnerships</a:t>
            </a:r>
          </a:p>
          <a:p>
            <a:pPr>
              <a:buNone/>
            </a:pPr>
            <a:endParaRPr lang="en-US" sz="1800" i="1" dirty="0" smtClean="0"/>
          </a:p>
          <a:p>
            <a:pPr>
              <a:buNone/>
            </a:pPr>
            <a:r>
              <a:rPr lang="en-US" sz="1800" i="1" dirty="0" smtClean="0">
                <a:solidFill>
                  <a:schemeClr val="accent2">
                    <a:lumMod val="50000"/>
                  </a:schemeClr>
                </a:solidFill>
              </a:rPr>
              <a:t>Strategic partnerships</a:t>
            </a:r>
          </a:p>
          <a:p>
            <a:pPr>
              <a:buNone/>
            </a:pPr>
            <a:endParaRPr lang="en-US" sz="1800" i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Tx/>
              <a:buChar char="-"/>
            </a:pPr>
            <a:r>
              <a:rPr lang="en-US" sz="1800" i="1" dirty="0" smtClean="0"/>
              <a:t>comparable variety of faculties, disciplines</a:t>
            </a:r>
          </a:p>
          <a:p>
            <a:pPr>
              <a:buFontTx/>
              <a:buChar char="-"/>
            </a:pPr>
            <a:r>
              <a:rPr lang="en-US" sz="1800" i="1" dirty="0" smtClean="0"/>
              <a:t>cooperation between a) several faculties b) staff functions c) administration</a:t>
            </a:r>
          </a:p>
          <a:p>
            <a:pPr>
              <a:buFontTx/>
              <a:buChar char="-"/>
            </a:pPr>
            <a:r>
              <a:rPr lang="en-US" sz="1800" i="1" dirty="0" smtClean="0"/>
              <a:t>education &amp; research</a:t>
            </a:r>
          </a:p>
          <a:p>
            <a:pPr>
              <a:buFontTx/>
              <a:buChar char="-"/>
            </a:pPr>
            <a:r>
              <a:rPr lang="en-US" sz="1800" i="1" dirty="0" smtClean="0"/>
              <a:t>sustainable cooperation</a:t>
            </a:r>
          </a:p>
          <a:p>
            <a:pPr>
              <a:buFontTx/>
              <a:buChar char="-"/>
            </a:pPr>
            <a:r>
              <a:rPr lang="en-US" sz="1800" i="1" dirty="0" smtClean="0"/>
              <a:t>agreement on central level, annual working plan, decentralized operations</a:t>
            </a:r>
          </a:p>
          <a:p>
            <a:pPr>
              <a:buFontTx/>
              <a:buChar char="-"/>
            </a:pPr>
            <a:r>
              <a:rPr lang="en-US" sz="1800" i="1" dirty="0"/>
              <a:t>w</a:t>
            </a:r>
            <a:r>
              <a:rPr lang="en-US" sz="1800" i="1" dirty="0" smtClean="0"/>
              <a:t>illingness to invest in lasting cooperation, shown by</a:t>
            </a:r>
          </a:p>
          <a:p>
            <a:pPr marL="0" indent="0">
              <a:buNone/>
            </a:pPr>
            <a:r>
              <a:rPr lang="en-US" sz="1800" i="1" dirty="0" smtClean="0"/>
              <a:t>	*	efforts</a:t>
            </a:r>
          </a:p>
          <a:p>
            <a:pPr marL="0" indent="0">
              <a:buNone/>
            </a:pPr>
            <a:r>
              <a:rPr lang="en-US" sz="1800" i="1" dirty="0"/>
              <a:t>	</a:t>
            </a:r>
            <a:r>
              <a:rPr lang="en-US" sz="1800" i="1" dirty="0" smtClean="0"/>
              <a:t>*	results</a:t>
            </a:r>
            <a:endParaRPr lang="en-US" sz="1400" i="1" dirty="0" smtClean="0"/>
          </a:p>
          <a:p>
            <a:pPr>
              <a:buFontTx/>
              <a:buChar char="-"/>
            </a:pPr>
            <a:endParaRPr lang="en-US" sz="1800" i="1" dirty="0" smtClean="0"/>
          </a:p>
          <a:p>
            <a:pPr>
              <a:buFontTx/>
              <a:buChar char="-"/>
            </a:pPr>
            <a:endParaRPr lang="en-US" sz="1800" i="1" dirty="0"/>
          </a:p>
          <a:p>
            <a:pPr>
              <a:buNone/>
            </a:pP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Inholland University of Applied Sciences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>
              <a:buNone/>
            </a:pPr>
            <a:r>
              <a:rPr lang="en-US" i="1" dirty="0"/>
              <a:t>Strategic &amp; single purpose partnerships</a:t>
            </a:r>
          </a:p>
          <a:p>
            <a:pPr>
              <a:buNone/>
            </a:pPr>
            <a:endParaRPr lang="en-US" sz="1800" i="1" dirty="0" smtClean="0"/>
          </a:p>
          <a:p>
            <a:pPr>
              <a:buNone/>
            </a:pPr>
            <a:r>
              <a:rPr lang="en-US" sz="1800" i="1" dirty="0" smtClean="0">
                <a:solidFill>
                  <a:schemeClr val="accent2">
                    <a:lumMod val="50000"/>
                  </a:schemeClr>
                </a:solidFill>
              </a:rPr>
              <a:t>Single purpose partnerships</a:t>
            </a:r>
          </a:p>
          <a:p>
            <a:pPr>
              <a:buNone/>
            </a:pPr>
            <a:endParaRPr lang="en-US" sz="1800" i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Tx/>
              <a:buChar char="-"/>
            </a:pPr>
            <a:r>
              <a:rPr lang="en-US" sz="1800" i="1" dirty="0" smtClean="0"/>
              <a:t>with one faculty, program</a:t>
            </a:r>
          </a:p>
          <a:p>
            <a:pPr>
              <a:buFontTx/>
              <a:buChar char="-"/>
            </a:pPr>
            <a:r>
              <a:rPr lang="en-US" sz="1800" i="1" dirty="0" smtClean="0"/>
              <a:t>aiming at only mobility (students, staff), only curricular cooperation</a:t>
            </a:r>
          </a:p>
          <a:p>
            <a:pPr>
              <a:buFontTx/>
              <a:buChar char="-"/>
            </a:pPr>
            <a:r>
              <a:rPr lang="en-US" sz="1800" i="1" dirty="0" smtClean="0"/>
              <a:t>aiming at only education, only research </a:t>
            </a:r>
          </a:p>
          <a:p>
            <a:pPr>
              <a:buFontTx/>
              <a:buChar char="-"/>
            </a:pPr>
            <a:r>
              <a:rPr lang="en-US" sz="1800" i="1" dirty="0" smtClean="0"/>
              <a:t>agreement on decentralized, faculty level, annual working plan, only decentralized operations (central registration of agreements)</a:t>
            </a:r>
          </a:p>
          <a:p>
            <a:pPr>
              <a:buFontTx/>
              <a:buChar char="-"/>
            </a:pPr>
            <a:r>
              <a:rPr lang="en-US" sz="1800" i="1" dirty="0"/>
              <a:t>w</a:t>
            </a:r>
            <a:r>
              <a:rPr lang="en-US" sz="1800" i="1" dirty="0" smtClean="0"/>
              <a:t>illingness to invest in lasting cooperation, shown by</a:t>
            </a:r>
          </a:p>
          <a:p>
            <a:pPr marL="0" indent="0">
              <a:buNone/>
            </a:pPr>
            <a:r>
              <a:rPr lang="en-US" sz="1800" i="1" dirty="0" smtClean="0"/>
              <a:t>	*	efforts</a:t>
            </a:r>
          </a:p>
          <a:p>
            <a:pPr marL="0" indent="0">
              <a:buNone/>
            </a:pPr>
            <a:r>
              <a:rPr lang="en-US" sz="1800" i="1" dirty="0"/>
              <a:t>	</a:t>
            </a:r>
            <a:r>
              <a:rPr lang="en-US" sz="1800" i="1" dirty="0" smtClean="0"/>
              <a:t>*	results</a:t>
            </a:r>
            <a:endParaRPr lang="en-US" sz="1400" i="1" dirty="0" smtClean="0"/>
          </a:p>
          <a:p>
            <a:pPr>
              <a:buFontTx/>
              <a:buChar char="-"/>
            </a:pPr>
            <a:endParaRPr lang="en-US" sz="1800" i="1" dirty="0" smtClean="0"/>
          </a:p>
          <a:p>
            <a:pPr>
              <a:buFontTx/>
              <a:buChar char="-"/>
            </a:pPr>
            <a:endParaRPr lang="en-US" sz="1800" i="1" dirty="0"/>
          </a:p>
          <a:p>
            <a:pPr>
              <a:buNone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xmlns="" val="369832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Inholland University of Applied Sciences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>
              <a:buNone/>
            </a:pPr>
            <a:r>
              <a:rPr lang="en-US" i="1" dirty="0"/>
              <a:t>Ownership of </a:t>
            </a:r>
            <a:r>
              <a:rPr lang="en-US" i="1" dirty="0" smtClean="0"/>
              <a:t>partnerships</a:t>
            </a:r>
          </a:p>
          <a:p>
            <a:pPr>
              <a:buNone/>
            </a:pPr>
            <a:r>
              <a:rPr lang="en-US" sz="1800" i="1" dirty="0" smtClean="0">
                <a:solidFill>
                  <a:schemeClr val="accent2">
                    <a:lumMod val="50000"/>
                  </a:schemeClr>
                </a:solidFill>
              </a:rPr>
              <a:t>Strategic partnerships</a:t>
            </a:r>
          </a:p>
          <a:p>
            <a:pPr>
              <a:buFontTx/>
              <a:buChar char="-"/>
            </a:pPr>
            <a:r>
              <a:rPr lang="en-US" sz="1800" dirty="0" smtClean="0"/>
              <a:t>ownership at central level (rectorate, executive board, presidency) of total partnership;</a:t>
            </a:r>
          </a:p>
          <a:p>
            <a:pPr>
              <a:buFontTx/>
              <a:buChar char="-"/>
            </a:pPr>
            <a:r>
              <a:rPr lang="en-US" sz="1800" dirty="0"/>
              <a:t>s</a:t>
            </a:r>
            <a:r>
              <a:rPr lang="en-US" sz="1800" dirty="0" smtClean="0"/>
              <a:t>trict internal communication</a:t>
            </a:r>
          </a:p>
          <a:p>
            <a:pPr>
              <a:buFontTx/>
              <a:buChar char="-"/>
            </a:pPr>
            <a:r>
              <a:rPr lang="en-US" sz="1800" dirty="0" smtClean="0"/>
              <a:t>delegation of responsibilities to decentralized level / faculties</a:t>
            </a:r>
          </a:p>
          <a:p>
            <a:pPr marL="0" indent="0">
              <a:buNone/>
            </a:pPr>
            <a:r>
              <a:rPr lang="en-US" sz="1800" dirty="0" smtClean="0"/>
              <a:t>In Plan-Do-Act-Check cycle, central level remains responsible for output agreed upon</a:t>
            </a:r>
            <a:endParaRPr lang="en-US" sz="1800" dirty="0"/>
          </a:p>
          <a:p>
            <a:pPr>
              <a:buNone/>
            </a:pPr>
            <a:endParaRPr lang="en-US" sz="1800" i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r>
              <a:rPr lang="en-US" sz="1800" i="1" dirty="0" smtClean="0">
                <a:solidFill>
                  <a:schemeClr val="accent2">
                    <a:lumMod val="50000"/>
                  </a:schemeClr>
                </a:solidFill>
              </a:rPr>
              <a:t>Single </a:t>
            </a:r>
            <a:r>
              <a:rPr lang="en-US" sz="1800" i="1" dirty="0">
                <a:solidFill>
                  <a:schemeClr val="accent2">
                    <a:lumMod val="50000"/>
                  </a:schemeClr>
                </a:solidFill>
              </a:rPr>
              <a:t>purpose partnerships</a:t>
            </a:r>
          </a:p>
          <a:p>
            <a:pPr>
              <a:buFontTx/>
              <a:buChar char="-"/>
            </a:pPr>
            <a:r>
              <a:rPr lang="en-US" sz="1800" dirty="0" smtClean="0"/>
              <a:t>ownership at decentralized level, faculty</a:t>
            </a:r>
          </a:p>
          <a:p>
            <a:pPr>
              <a:buFontTx/>
              <a:buChar char="-"/>
            </a:pPr>
            <a:r>
              <a:rPr lang="en-US" sz="1800" dirty="0" smtClean="0"/>
              <a:t>central registration (transparency)</a:t>
            </a:r>
          </a:p>
          <a:p>
            <a:pPr marL="0" indent="0">
              <a:buNone/>
            </a:pPr>
            <a:endParaRPr lang="en-US" sz="1800" dirty="0" smtClean="0"/>
          </a:p>
          <a:p>
            <a:pPr>
              <a:buNone/>
            </a:pPr>
            <a:r>
              <a:rPr lang="en-US" sz="1800" i="1" dirty="0" smtClean="0">
                <a:solidFill>
                  <a:schemeClr val="accent2">
                    <a:lumMod val="50000"/>
                  </a:schemeClr>
                </a:solidFill>
              </a:rPr>
              <a:t>Risks and advantages</a:t>
            </a:r>
            <a:endParaRPr lang="en-US" sz="1800" i="1" dirty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endParaRPr lang="en-US" i="1" dirty="0"/>
          </a:p>
          <a:p>
            <a:pPr>
              <a:buNone/>
            </a:pP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Inholland University of Applied Sciences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>
              <a:buNone/>
            </a:pPr>
            <a:r>
              <a:rPr lang="en-US" i="1" dirty="0" smtClean="0"/>
              <a:t>Quality assurance of partnerships - elements</a:t>
            </a:r>
          </a:p>
          <a:p>
            <a:pPr>
              <a:buNone/>
            </a:pPr>
            <a:endParaRPr lang="en-US" sz="1800" i="1" dirty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r>
              <a:rPr lang="en-US" sz="1800" i="1" dirty="0" smtClean="0">
                <a:solidFill>
                  <a:schemeClr val="accent2">
                    <a:lumMod val="50000"/>
                  </a:schemeClr>
                </a:solidFill>
              </a:rPr>
              <a:t>	Inholland has defined 6 fields for which it has developed a set of requirements to asses the quality of partners regarding that particular field of cooperation. These fields are:</a:t>
            </a:r>
          </a:p>
          <a:p>
            <a:pPr>
              <a:buNone/>
            </a:pPr>
            <a:endParaRPr lang="en-US" sz="1800" i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AutoNum type="alphaLcPeriod"/>
            </a:pPr>
            <a:r>
              <a:rPr lang="en-US" sz="1800" dirty="0" smtClean="0"/>
              <a:t>Exchange</a:t>
            </a:r>
          </a:p>
          <a:p>
            <a:pPr>
              <a:buAutoNum type="alphaLcPeriod"/>
            </a:pPr>
            <a:r>
              <a:rPr lang="en-US" sz="1800" dirty="0" smtClean="0"/>
              <a:t>Curriculum – double degree</a:t>
            </a:r>
          </a:p>
          <a:p>
            <a:pPr>
              <a:buAutoNum type="alphaLcPeriod"/>
            </a:pPr>
            <a:r>
              <a:rPr lang="en-US" sz="1800" dirty="0" smtClean="0"/>
              <a:t>Joint educational programs</a:t>
            </a:r>
          </a:p>
          <a:p>
            <a:pPr>
              <a:buAutoNum type="alphaLcPeriod"/>
            </a:pPr>
            <a:r>
              <a:rPr lang="en-US" sz="1800" dirty="0" smtClean="0"/>
              <a:t>Joint distant, e-learning programs</a:t>
            </a:r>
          </a:p>
          <a:p>
            <a:pPr>
              <a:buAutoNum type="alphaLcPeriod"/>
            </a:pPr>
            <a:r>
              <a:rPr lang="en-US" sz="1800" dirty="0" smtClean="0"/>
              <a:t>Quality improvement</a:t>
            </a:r>
          </a:p>
          <a:p>
            <a:pPr>
              <a:buAutoNum type="alphaLcPeriod"/>
            </a:pPr>
            <a:r>
              <a:rPr lang="en-US" sz="1800" dirty="0" smtClean="0"/>
              <a:t>Consortia</a:t>
            </a:r>
          </a:p>
          <a:p>
            <a:pPr>
              <a:buNone/>
            </a:pPr>
            <a:endParaRPr lang="en-US" sz="1800" i="1" dirty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endParaRPr lang="en-US" i="1" dirty="0"/>
          </a:p>
          <a:p>
            <a:pPr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3707522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Inholland University of Applied Sciences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i="1" dirty="0" smtClean="0"/>
              <a:t>Quality assurance of partnerships – Exchange</a:t>
            </a:r>
          </a:p>
          <a:p>
            <a:pPr>
              <a:buNone/>
            </a:pPr>
            <a:endParaRPr lang="en-US" sz="1800" i="1" dirty="0"/>
          </a:p>
          <a:p>
            <a:pPr>
              <a:buNone/>
            </a:pPr>
            <a:r>
              <a:rPr lang="en-US" sz="1800" i="1" dirty="0" smtClean="0">
                <a:solidFill>
                  <a:schemeClr val="accent2">
                    <a:lumMod val="50000"/>
                  </a:schemeClr>
                </a:solidFill>
              </a:rPr>
              <a:t>Requirements regarding:</a:t>
            </a:r>
          </a:p>
          <a:p>
            <a:pPr>
              <a:buNone/>
            </a:pPr>
            <a:endParaRPr lang="en-US" sz="1800" i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AutoNum type="alphaLcPeriod"/>
            </a:pPr>
            <a:r>
              <a:rPr lang="en-US" sz="1800" dirty="0" smtClean="0"/>
              <a:t>safety, security, credibility, trustworthiness country, institute</a:t>
            </a:r>
          </a:p>
          <a:p>
            <a:pPr>
              <a:buAutoNum type="alphaLcPeriod"/>
            </a:pPr>
            <a:r>
              <a:rPr lang="en-US" sz="1800" dirty="0" smtClean="0"/>
              <a:t>relevance for education, competence development</a:t>
            </a:r>
          </a:p>
          <a:p>
            <a:pPr>
              <a:buAutoNum type="alphaLcPeriod"/>
            </a:pPr>
            <a:r>
              <a:rPr lang="en-US" sz="1800" dirty="0" smtClean="0"/>
              <a:t>accreditation, level (comparable to applied sciences NL)</a:t>
            </a:r>
          </a:p>
          <a:p>
            <a:pPr>
              <a:buAutoNum type="alphaLcPeriod"/>
            </a:pPr>
            <a:r>
              <a:rPr lang="en-US" sz="1800" dirty="0" smtClean="0"/>
              <a:t>international orientation</a:t>
            </a:r>
          </a:p>
          <a:p>
            <a:pPr>
              <a:buAutoNum type="alphaLcPeriod"/>
            </a:pPr>
            <a:r>
              <a:rPr lang="en-US" sz="1800" dirty="0" smtClean="0"/>
              <a:t>quality orientation (willingness to assess and improve)</a:t>
            </a:r>
          </a:p>
          <a:p>
            <a:pPr>
              <a:buAutoNum type="alphaLcPeriod"/>
            </a:pPr>
            <a:r>
              <a:rPr lang="en-US" sz="1800" dirty="0" smtClean="0"/>
              <a:t>Quantity (min. 30 </a:t>
            </a:r>
            <a:r>
              <a:rPr lang="en-US" sz="1800" dirty="0" err="1" smtClean="0"/>
              <a:t>Ecs</a:t>
            </a:r>
            <a:r>
              <a:rPr lang="en-US" sz="1800" dirty="0" smtClean="0"/>
              <a:t>, relevant)</a:t>
            </a:r>
          </a:p>
          <a:p>
            <a:pPr>
              <a:buAutoNum type="alphaLcPeriod"/>
            </a:pPr>
            <a:r>
              <a:rPr lang="en-US" sz="1800" dirty="0" smtClean="0"/>
              <a:t>English (CEF B2)</a:t>
            </a:r>
          </a:p>
          <a:p>
            <a:pPr>
              <a:buNone/>
            </a:pPr>
            <a:endParaRPr lang="en-US" sz="1800" i="1" dirty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r>
              <a:rPr lang="en-US" sz="1800" i="1" dirty="0" smtClean="0">
                <a:solidFill>
                  <a:schemeClr val="accent2">
                    <a:lumMod val="50000"/>
                  </a:schemeClr>
                </a:solidFill>
              </a:rPr>
              <a:t>	</a:t>
            </a:r>
          </a:p>
          <a:p>
            <a:pPr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2637006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422</Words>
  <Application>Microsoft Office PowerPoint</Application>
  <PresentationFormat>Presentación en pantalla (4:3)</PresentationFormat>
  <Paragraphs>136</Paragraphs>
  <Slides>11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Office Theme</vt:lpstr>
      <vt:lpstr>Diapositiva 1</vt:lpstr>
      <vt:lpstr>Inholland University of Applied Sciences</vt:lpstr>
      <vt:lpstr>Inholland University of Applied Sciences</vt:lpstr>
      <vt:lpstr>Inholland University of Applied Sciences</vt:lpstr>
      <vt:lpstr>Inholland University of Applied Sciences</vt:lpstr>
      <vt:lpstr>Inholland University of Applied Sciences</vt:lpstr>
      <vt:lpstr>Inholland University of Applied Sciences</vt:lpstr>
      <vt:lpstr>Inholland University of Applied Sciences</vt:lpstr>
      <vt:lpstr>Inholland University of Applied Sciences</vt:lpstr>
      <vt:lpstr>Inholland University of Applied Sciences</vt:lpstr>
      <vt:lpstr>Inholland University of Applied Sciences</vt:lpstr>
    </vt:vector>
  </TitlesOfParts>
  <Company>INHOLLAND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Tjerk.Busstra</dc:creator>
  <cp:lastModifiedBy>casa</cp:lastModifiedBy>
  <cp:revision>29</cp:revision>
  <dcterms:created xsi:type="dcterms:W3CDTF">2011-02-07T13:20:57Z</dcterms:created>
  <dcterms:modified xsi:type="dcterms:W3CDTF">2013-11-05T18:50:11Z</dcterms:modified>
</cp:coreProperties>
</file>