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85" r:id="rId2"/>
    <p:sldId id="274" r:id="rId3"/>
    <p:sldId id="277" r:id="rId4"/>
    <p:sldId id="256" r:id="rId5"/>
    <p:sldId id="260" r:id="rId6"/>
    <p:sldId id="259" r:id="rId7"/>
    <p:sldId id="284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4" r:id="rId16"/>
    <p:sldId id="295" r:id="rId17"/>
    <p:sldId id="296" r:id="rId18"/>
    <p:sldId id="297" r:id="rId19"/>
    <p:sldId id="298" r:id="rId20"/>
    <p:sldId id="299" r:id="rId21"/>
    <p:sldId id="283" r:id="rId22"/>
  </p:sldIdLst>
  <p:sldSz cx="9144000" cy="6858000" type="screen4x3"/>
  <p:notesSz cx="6645275" cy="97774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FF"/>
    <a:srgbClr val="9999FF"/>
    <a:srgbClr val="66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77265" autoAdjust="0"/>
  </p:normalViewPr>
  <p:slideViewPr>
    <p:cSldViewPr>
      <p:cViewPr>
        <p:scale>
          <a:sx n="54" d="100"/>
          <a:sy n="54" d="100"/>
        </p:scale>
        <p:origin x="-3270" y="-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104" y="-84"/>
      </p:cViewPr>
      <p:guideLst>
        <p:guide orient="horz" pos="3080"/>
        <p:guide pos="209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5550" y="0"/>
            <a:ext cx="28781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6875"/>
            <a:ext cx="28781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5550" y="9286875"/>
            <a:ext cx="28781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87873A5-2222-4B22-939B-518A4BC60AD6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666505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5550" y="0"/>
            <a:ext cx="28781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9475" y="733425"/>
            <a:ext cx="4887913" cy="3667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643438"/>
            <a:ext cx="531812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6875"/>
            <a:ext cx="28781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5550" y="9286875"/>
            <a:ext cx="28781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A6FB12A-A7C6-4E12-BD9C-9CCF700229AE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79524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dirty="0" err="1" smtClean="0"/>
              <a:t>My</a:t>
            </a:r>
            <a:r>
              <a:rPr lang="fr-FR" dirty="0" smtClean="0"/>
              <a:t> </a:t>
            </a:r>
            <a:r>
              <a:rPr lang="fr-FR" dirty="0" err="1" smtClean="0"/>
              <a:t>presentation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in </a:t>
            </a:r>
            <a:r>
              <a:rPr lang="fr-FR" dirty="0" err="1" smtClean="0"/>
              <a:t>three</a:t>
            </a:r>
            <a:r>
              <a:rPr lang="fr-FR" baseline="0" dirty="0" smtClean="0"/>
              <a:t> parts:</a:t>
            </a:r>
          </a:p>
          <a:p>
            <a:pPr marL="171450" indent="-171450" eaLnBrk="1" hangingPunct="1">
              <a:buFontTx/>
              <a:buChar char="-"/>
            </a:pPr>
            <a:r>
              <a:rPr lang="fr-FR" baseline="0" dirty="0" smtClean="0"/>
              <a:t>First, The Hautes Ecoles in the French </a:t>
            </a:r>
            <a:r>
              <a:rPr lang="fr-FR" baseline="0" dirty="0" err="1" smtClean="0"/>
              <a:t>Community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belgium</a:t>
            </a:r>
            <a:endParaRPr lang="fr-FR" baseline="0" dirty="0" smtClean="0"/>
          </a:p>
          <a:p>
            <a:pPr marL="171450" indent="-171450" eaLnBrk="1" hangingPunct="1">
              <a:buFontTx/>
              <a:buChar char="-"/>
            </a:pPr>
            <a:r>
              <a:rPr lang="fr-FR" baseline="0" dirty="0" err="1" smtClean="0"/>
              <a:t>Secondly</a:t>
            </a:r>
            <a:r>
              <a:rPr lang="fr-FR" baseline="0" dirty="0" smtClean="0"/>
              <a:t> The Haute Ecole Charlemagne</a:t>
            </a:r>
          </a:p>
          <a:p>
            <a:pPr marL="171450" indent="-171450" eaLnBrk="1" hangingPunct="1">
              <a:buFontTx/>
              <a:buChar char="-"/>
            </a:pPr>
            <a:r>
              <a:rPr lang="fr-FR" baseline="0" dirty="0" smtClean="0"/>
              <a:t>And for finish, a </a:t>
            </a:r>
            <a:r>
              <a:rPr lang="fr-FR" baseline="0" dirty="0" err="1" smtClean="0"/>
              <a:t>day</a:t>
            </a:r>
            <a:r>
              <a:rPr lang="fr-FR" baseline="0" dirty="0" smtClean="0"/>
              <a:t> in the international office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FB12A-A7C6-4E12-BD9C-9CCF700229AE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302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FB12A-A7C6-4E12-BD9C-9CCF700229AE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6261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FB12A-A7C6-4E12-BD9C-9CCF700229AE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769182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FB12A-A7C6-4E12-BD9C-9CCF700229AE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469799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FB12A-A7C6-4E12-BD9C-9CCF700229AE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872726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And </a:t>
            </a:r>
            <a:r>
              <a:rPr lang="fr-BE" dirty="0" err="1" smtClean="0"/>
              <a:t>now</a:t>
            </a:r>
            <a:r>
              <a:rPr lang="fr-BE" dirty="0" smtClean="0"/>
              <a:t> th</a:t>
            </a:r>
            <a:r>
              <a:rPr lang="fr-BE" baseline="0" dirty="0" smtClean="0"/>
              <a:t>e office for International Relations, </a:t>
            </a:r>
            <a:r>
              <a:rPr lang="fr-BE" baseline="0" dirty="0" err="1" smtClean="0"/>
              <a:t>located</a:t>
            </a:r>
            <a:r>
              <a:rPr lang="fr-BE" baseline="0" dirty="0" smtClean="0"/>
              <a:t> in Liège </a:t>
            </a:r>
            <a:r>
              <a:rPr lang="fr-BE" baseline="0" dirty="0" err="1" smtClean="0"/>
              <a:t>headquarter</a:t>
            </a:r>
            <a:r>
              <a:rPr lang="fr-BE" baseline="0" dirty="0" smtClean="0"/>
              <a:t>, </a:t>
            </a:r>
            <a:r>
              <a:rPr lang="fr-BE" baseline="0" dirty="0" err="1" smtClean="0"/>
              <a:t>depending</a:t>
            </a:r>
            <a:r>
              <a:rPr lang="fr-BE" baseline="0" dirty="0" smtClean="0"/>
              <a:t> </a:t>
            </a:r>
            <a:r>
              <a:rPr lang="fr-BE" baseline="0" dirty="0" err="1" smtClean="0"/>
              <a:t>directly</a:t>
            </a:r>
            <a:r>
              <a:rPr lang="fr-BE" baseline="0" dirty="0" smtClean="0"/>
              <a:t> to the </a:t>
            </a:r>
            <a:r>
              <a:rPr lang="fr-BE" baseline="0" dirty="0" err="1" smtClean="0"/>
              <a:t>Presidence</a:t>
            </a:r>
            <a:r>
              <a:rPr lang="fr-BE" baseline="0" dirty="0" smtClean="0"/>
              <a:t>.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FB12A-A7C6-4E12-BD9C-9CCF700229AE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294382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The</a:t>
            </a:r>
            <a:r>
              <a:rPr lang="fr-BE" baseline="0" dirty="0" smtClean="0"/>
              <a:t> Erasmus program </a:t>
            </a:r>
          </a:p>
          <a:p>
            <a:r>
              <a:rPr lang="fr-BE" baseline="0" dirty="0" err="1" smtClean="0"/>
              <a:t>with</a:t>
            </a:r>
            <a:r>
              <a:rPr lang="fr-BE" baseline="0" dirty="0" smtClean="0"/>
              <a:t> the </a:t>
            </a:r>
            <a:r>
              <a:rPr lang="fr-BE" baseline="0" dirty="0" err="1" smtClean="0"/>
              <a:t>search</a:t>
            </a:r>
            <a:r>
              <a:rPr lang="fr-BE" baseline="0" dirty="0" smtClean="0"/>
              <a:t>, signature, modification of the BA</a:t>
            </a:r>
          </a:p>
          <a:p>
            <a:r>
              <a:rPr lang="fr-BE" baseline="0" dirty="0" err="1" smtClean="0"/>
              <a:t>with</a:t>
            </a:r>
            <a:r>
              <a:rPr lang="fr-BE" baseline="0" dirty="0" smtClean="0"/>
              <a:t> the application, </a:t>
            </a:r>
            <a:r>
              <a:rPr lang="fr-BE" baseline="0" dirty="0" err="1" smtClean="0"/>
              <a:t>selection</a:t>
            </a:r>
            <a:r>
              <a:rPr lang="fr-BE" baseline="0" dirty="0" smtClean="0"/>
              <a:t>, support for out-</a:t>
            </a:r>
            <a:r>
              <a:rPr lang="fr-BE" baseline="0" dirty="0" err="1" smtClean="0"/>
              <a:t>going</a:t>
            </a:r>
            <a:r>
              <a:rPr lang="fr-BE" baseline="0" dirty="0" smtClean="0"/>
              <a:t> </a:t>
            </a:r>
            <a:r>
              <a:rPr lang="fr-BE" baseline="0" dirty="0" err="1" smtClean="0"/>
              <a:t>students</a:t>
            </a:r>
            <a:r>
              <a:rPr lang="fr-BE" baseline="0" dirty="0" smtClean="0"/>
              <a:t> (</a:t>
            </a:r>
            <a:r>
              <a:rPr lang="fr-BE" baseline="0" dirty="0" err="1" smtClean="0"/>
              <a:t>before</a:t>
            </a:r>
            <a:r>
              <a:rPr lang="fr-BE" baseline="0" dirty="0" smtClean="0"/>
              <a:t>, </a:t>
            </a:r>
            <a:r>
              <a:rPr lang="fr-BE" baseline="0" dirty="0" err="1" smtClean="0"/>
              <a:t>during</a:t>
            </a:r>
            <a:r>
              <a:rPr lang="fr-BE" baseline="0" dirty="0" smtClean="0"/>
              <a:t> and </a:t>
            </a:r>
            <a:r>
              <a:rPr lang="fr-BE" baseline="0" dirty="0" err="1" smtClean="0"/>
              <a:t>after</a:t>
            </a:r>
            <a:r>
              <a:rPr lang="fr-BE" baseline="0" dirty="0" smtClean="0"/>
              <a:t> </a:t>
            </a:r>
            <a:r>
              <a:rPr lang="fr-BE" baseline="0" dirty="0" err="1" smtClean="0"/>
              <a:t>their</a:t>
            </a:r>
            <a:r>
              <a:rPr lang="fr-BE" baseline="0" dirty="0" smtClean="0"/>
              <a:t> </a:t>
            </a:r>
            <a:r>
              <a:rPr lang="fr-BE" baseline="0" dirty="0" err="1" smtClean="0"/>
              <a:t>mobility</a:t>
            </a:r>
            <a:r>
              <a:rPr lang="fr-BE" baseline="0" dirty="0" smtClean="0"/>
              <a:t>)</a:t>
            </a:r>
          </a:p>
          <a:p>
            <a:r>
              <a:rPr lang="fr-BE" baseline="0" dirty="0" err="1" smtClean="0"/>
              <a:t>With</a:t>
            </a:r>
            <a:r>
              <a:rPr lang="fr-BE" baseline="0" dirty="0" smtClean="0"/>
              <a:t> the </a:t>
            </a:r>
            <a:r>
              <a:rPr lang="fr-BE" baseline="0" dirty="0" err="1" smtClean="0"/>
              <a:t>welcome</a:t>
            </a:r>
            <a:r>
              <a:rPr lang="fr-BE" baseline="0" dirty="0" smtClean="0"/>
              <a:t> and support  for In-</a:t>
            </a:r>
            <a:r>
              <a:rPr lang="fr-BE" baseline="0" dirty="0" err="1" smtClean="0"/>
              <a:t>coming</a:t>
            </a:r>
            <a:r>
              <a:rPr lang="fr-BE" baseline="0" dirty="0" smtClean="0"/>
              <a:t>  </a:t>
            </a:r>
            <a:r>
              <a:rPr lang="fr-BE" baseline="0" dirty="0" err="1" smtClean="0"/>
              <a:t>students</a:t>
            </a:r>
            <a:r>
              <a:rPr lang="fr-BE" baseline="0" dirty="0" smtClean="0"/>
              <a:t> (</a:t>
            </a:r>
            <a:r>
              <a:rPr lang="fr-BE" baseline="0" dirty="0" err="1" smtClean="0"/>
              <a:t>before</a:t>
            </a:r>
            <a:r>
              <a:rPr lang="fr-BE" baseline="0" dirty="0" smtClean="0"/>
              <a:t> and </a:t>
            </a:r>
            <a:r>
              <a:rPr lang="fr-BE" baseline="0" dirty="0" err="1" smtClean="0"/>
              <a:t>during</a:t>
            </a:r>
            <a:r>
              <a:rPr lang="fr-BE" baseline="0" dirty="0" smtClean="0"/>
              <a:t> </a:t>
            </a:r>
            <a:r>
              <a:rPr lang="fr-BE" baseline="0" dirty="0" err="1" smtClean="0"/>
              <a:t>their</a:t>
            </a:r>
            <a:r>
              <a:rPr lang="fr-BE" baseline="0" dirty="0" smtClean="0"/>
              <a:t> </a:t>
            </a:r>
            <a:r>
              <a:rPr lang="fr-BE" baseline="0" dirty="0" err="1" smtClean="0"/>
              <a:t>mobilty</a:t>
            </a:r>
            <a:r>
              <a:rPr lang="fr-BE" baseline="0" dirty="0" smtClean="0"/>
              <a:t>)</a:t>
            </a:r>
          </a:p>
          <a:p>
            <a:r>
              <a:rPr lang="fr-BE" baseline="0" dirty="0" err="1" smtClean="0"/>
              <a:t>represents</a:t>
            </a:r>
            <a:r>
              <a:rPr lang="fr-BE" baseline="0" dirty="0" smtClean="0"/>
              <a:t> the </a:t>
            </a:r>
            <a:r>
              <a:rPr lang="fr-BE" baseline="0" dirty="0" err="1" smtClean="0"/>
              <a:t>most</a:t>
            </a:r>
            <a:r>
              <a:rPr lang="fr-BE" baseline="0" dirty="0" smtClean="0"/>
              <a:t> important of </a:t>
            </a:r>
            <a:r>
              <a:rPr lang="fr-BE" baseline="0" dirty="0" err="1" smtClean="0"/>
              <a:t>our</a:t>
            </a:r>
            <a:r>
              <a:rPr lang="fr-BE" baseline="0" dirty="0" smtClean="0"/>
              <a:t> job,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FB12A-A7C6-4E12-BD9C-9CCF700229AE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030018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err="1" smtClean="0"/>
              <a:t>Everyday</a:t>
            </a:r>
            <a:r>
              <a:rPr lang="fr-BE" dirty="0" smtClean="0"/>
              <a:t>, </a:t>
            </a:r>
            <a:r>
              <a:rPr lang="fr-BE" dirty="0" err="1" smtClean="0"/>
              <a:t>we</a:t>
            </a:r>
            <a:r>
              <a:rPr lang="fr-BE" dirty="0" smtClean="0"/>
              <a:t> </a:t>
            </a:r>
            <a:r>
              <a:rPr lang="fr-BE" dirty="0" err="1" smtClean="0"/>
              <a:t>begin</a:t>
            </a:r>
            <a:r>
              <a:rPr lang="fr-BE" dirty="0" smtClean="0"/>
              <a:t> to</a:t>
            </a:r>
            <a:r>
              <a:rPr lang="fr-BE" baseline="0" dirty="0" smtClean="0"/>
              <a:t> </a:t>
            </a:r>
            <a:r>
              <a:rPr lang="fr-BE" baseline="0" dirty="0" err="1" smtClean="0"/>
              <a:t>read</a:t>
            </a:r>
            <a:r>
              <a:rPr lang="fr-BE" baseline="0" dirty="0" smtClean="0"/>
              <a:t> all the e-mails (one </a:t>
            </a:r>
            <a:r>
              <a:rPr lang="fr-BE" baseline="0" dirty="0" err="1" smtClean="0"/>
              <a:t>e-maill</a:t>
            </a:r>
            <a:r>
              <a:rPr lang="fr-BE" baseline="0" dirty="0" smtClean="0"/>
              <a:t> </a:t>
            </a:r>
            <a:r>
              <a:rPr lang="fr-BE" baseline="0" dirty="0" err="1" smtClean="0"/>
              <a:t>adress</a:t>
            </a:r>
            <a:r>
              <a:rPr lang="fr-BE" baseline="0" dirty="0" smtClean="0"/>
              <a:t>, relinter@hech.be, accessible for </a:t>
            </a:r>
            <a:r>
              <a:rPr lang="fr-BE" baseline="0" dirty="0" err="1" smtClean="0"/>
              <a:t>both</a:t>
            </a:r>
            <a:r>
              <a:rPr lang="fr-BE" baseline="0" dirty="0" smtClean="0"/>
              <a:t> ) and </a:t>
            </a:r>
            <a:r>
              <a:rPr lang="fr-BE" baseline="0" dirty="0" err="1" smtClean="0"/>
              <a:t>decide</a:t>
            </a:r>
            <a:r>
              <a:rPr lang="fr-BE" baseline="0" dirty="0" smtClean="0"/>
              <a:t> </a:t>
            </a:r>
            <a:r>
              <a:rPr lang="fr-BE" baseline="0" dirty="0" err="1" smtClean="0"/>
              <a:t>who</a:t>
            </a:r>
            <a:r>
              <a:rPr lang="fr-BE" baseline="0" dirty="0" smtClean="0"/>
              <a:t> </a:t>
            </a:r>
            <a:r>
              <a:rPr lang="fr-BE" baseline="0" dirty="0" err="1" smtClean="0"/>
              <a:t>does</a:t>
            </a:r>
            <a:r>
              <a:rPr lang="fr-BE" baseline="0" dirty="0" smtClean="0"/>
              <a:t> </a:t>
            </a:r>
            <a:r>
              <a:rPr lang="fr-BE" baseline="0" dirty="0" err="1" smtClean="0"/>
              <a:t>what</a:t>
            </a:r>
            <a:endParaRPr lang="fr-BE" baseline="0" dirty="0" smtClean="0"/>
          </a:p>
          <a:p>
            <a:r>
              <a:rPr lang="fr-BE" baseline="0" dirty="0" err="1" smtClean="0"/>
              <a:t>We</a:t>
            </a:r>
            <a:r>
              <a:rPr lang="fr-BE" baseline="0" dirty="0" smtClean="0"/>
              <a:t> </a:t>
            </a:r>
            <a:r>
              <a:rPr lang="fr-BE" baseline="0" dirty="0" err="1" smtClean="0"/>
              <a:t>receive</a:t>
            </a:r>
            <a:r>
              <a:rPr lang="fr-BE" baseline="0" dirty="0" smtClean="0"/>
              <a:t> a lot of </a:t>
            </a:r>
            <a:r>
              <a:rPr lang="fr-BE" baseline="0" dirty="0" err="1" smtClean="0"/>
              <a:t>students</a:t>
            </a:r>
            <a:r>
              <a:rPr lang="fr-BE" baseline="0" dirty="0" smtClean="0"/>
              <a:t> for informations about the Erasmus program 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FB12A-A7C6-4E12-BD9C-9CCF700229AE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132429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err="1" smtClean="0"/>
              <a:t>Search</a:t>
            </a:r>
            <a:r>
              <a:rPr lang="fr-BE" dirty="0" smtClean="0"/>
              <a:t>: </a:t>
            </a:r>
            <a:r>
              <a:rPr lang="fr-BE" dirty="0" err="1" smtClean="0"/>
              <a:t>mostly</a:t>
            </a:r>
            <a:r>
              <a:rPr lang="fr-BE" dirty="0" smtClean="0"/>
              <a:t> </a:t>
            </a:r>
            <a:r>
              <a:rPr lang="fr-BE" dirty="0" err="1" smtClean="0"/>
              <a:t>proposed</a:t>
            </a:r>
            <a:r>
              <a:rPr lang="fr-BE" baseline="0" dirty="0" smtClean="0"/>
              <a:t> by the </a:t>
            </a:r>
            <a:r>
              <a:rPr lang="fr-BE" baseline="0" dirty="0" err="1" smtClean="0"/>
              <a:t>students</a:t>
            </a:r>
            <a:r>
              <a:rPr lang="fr-BE" baseline="0" dirty="0" smtClean="0"/>
              <a:t>, </a:t>
            </a:r>
            <a:r>
              <a:rPr lang="fr-BE" baseline="0" dirty="0" err="1" smtClean="0"/>
              <a:t>sometimes</a:t>
            </a:r>
            <a:r>
              <a:rPr lang="fr-BE" baseline="0" dirty="0" smtClean="0"/>
              <a:t> by the </a:t>
            </a:r>
            <a:r>
              <a:rPr lang="fr-BE" baseline="0" dirty="0" err="1" smtClean="0"/>
              <a:t>teachers</a:t>
            </a:r>
            <a:r>
              <a:rPr lang="fr-BE" baseline="0" dirty="0" smtClean="0"/>
              <a:t>; </a:t>
            </a:r>
            <a:r>
              <a:rPr lang="fr-BE" baseline="0" dirty="0" err="1" smtClean="0"/>
              <a:t>search</a:t>
            </a:r>
            <a:r>
              <a:rPr lang="fr-BE" baseline="0" dirty="0" smtClean="0"/>
              <a:t> for </a:t>
            </a:r>
            <a:r>
              <a:rPr lang="fr-BE" baseline="0" dirty="0" err="1" smtClean="0"/>
              <a:t>adhoc</a:t>
            </a:r>
            <a:r>
              <a:rPr lang="fr-BE" baseline="0" dirty="0" smtClean="0"/>
              <a:t> </a:t>
            </a:r>
            <a:r>
              <a:rPr lang="fr-BE" baseline="0" dirty="0" err="1" smtClean="0"/>
              <a:t>partners</a:t>
            </a:r>
            <a:r>
              <a:rPr lang="fr-BE" baseline="0" dirty="0" smtClean="0"/>
              <a:t> institutions  (</a:t>
            </a:r>
            <a:r>
              <a:rPr lang="fr-BE" baseline="0" dirty="0" err="1" smtClean="0"/>
              <a:t>trough</a:t>
            </a:r>
            <a:r>
              <a:rPr lang="fr-BE" baseline="0" dirty="0" smtClean="0"/>
              <a:t> Internet), check program compatibility, </a:t>
            </a:r>
            <a:r>
              <a:rPr lang="fr-BE" baseline="0" dirty="0" err="1" smtClean="0"/>
              <a:t>make</a:t>
            </a:r>
            <a:r>
              <a:rPr lang="fr-BE" baseline="0" dirty="0" smtClean="0"/>
              <a:t> e-mail contact, </a:t>
            </a:r>
            <a:r>
              <a:rPr lang="fr-BE" baseline="0" dirty="0" err="1" smtClean="0"/>
              <a:t>negocation</a:t>
            </a:r>
            <a:r>
              <a:rPr lang="fr-BE" baseline="0" dirty="0" smtClean="0"/>
              <a:t>, possible </a:t>
            </a:r>
            <a:r>
              <a:rPr lang="fr-BE" baseline="0" dirty="0" err="1" smtClean="0"/>
              <a:t>visit</a:t>
            </a:r>
            <a:endParaRPr lang="fr-BE" baseline="0" dirty="0" smtClean="0"/>
          </a:p>
          <a:p>
            <a:r>
              <a:rPr lang="fr-BE" baseline="0" dirty="0" smtClean="0"/>
              <a:t>Signature by the </a:t>
            </a:r>
            <a:r>
              <a:rPr lang="fr-BE" baseline="0" dirty="0" err="1" smtClean="0"/>
              <a:t>President</a:t>
            </a:r>
            <a:endParaRPr lang="fr-BE" baseline="0" dirty="0" smtClean="0"/>
          </a:p>
          <a:p>
            <a:r>
              <a:rPr lang="fr-BE" baseline="0" dirty="0" smtClean="0"/>
              <a:t>Modifications: if </a:t>
            </a:r>
            <a:r>
              <a:rPr lang="fr-BE" baseline="0" dirty="0" err="1" smtClean="0"/>
              <a:t>wanted</a:t>
            </a:r>
            <a:r>
              <a:rPr lang="fr-BE" baseline="0" dirty="0" smtClean="0"/>
              <a:t> by one party (for </a:t>
            </a:r>
            <a:r>
              <a:rPr lang="fr-BE" baseline="0" dirty="0" err="1" smtClean="0"/>
              <a:t>example</a:t>
            </a:r>
            <a:r>
              <a:rPr lang="fr-BE" baseline="0" dirty="0" smtClean="0"/>
              <a:t>: extension of </a:t>
            </a:r>
            <a:r>
              <a:rPr lang="fr-BE" baseline="0" dirty="0" err="1" smtClean="0"/>
              <a:t>domains</a:t>
            </a:r>
            <a:r>
              <a:rPr lang="fr-BE" baseline="0" dirty="0" smtClean="0"/>
              <a:t>, </a:t>
            </a:r>
            <a:r>
              <a:rPr lang="fr-BE" baseline="0" dirty="0" err="1" smtClean="0"/>
              <a:t>number</a:t>
            </a:r>
            <a:r>
              <a:rPr lang="fr-BE" baseline="0" dirty="0" smtClean="0"/>
              <a:t> of </a:t>
            </a:r>
            <a:r>
              <a:rPr lang="fr-BE" baseline="0" dirty="0" err="1" smtClean="0"/>
              <a:t>students</a:t>
            </a:r>
            <a:r>
              <a:rPr lang="fr-BE" baseline="0" dirty="0" smtClean="0"/>
              <a:t>, …)</a:t>
            </a:r>
          </a:p>
          <a:p>
            <a:r>
              <a:rPr lang="fr-BE" baseline="0" dirty="0" smtClean="0"/>
              <a:t>Possible </a:t>
            </a:r>
            <a:r>
              <a:rPr lang="fr-BE" baseline="0" dirty="0" err="1" smtClean="0"/>
              <a:t>withdrawal</a:t>
            </a:r>
            <a:endParaRPr lang="fr-BE" baseline="0" dirty="0" smtClean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FB12A-A7C6-4E12-BD9C-9CCF700229AE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40199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aseline="0" dirty="0" err="1" smtClean="0"/>
              <a:t>Student</a:t>
            </a:r>
            <a:r>
              <a:rPr lang="fr-BE" baseline="0" dirty="0" smtClean="0"/>
              <a:t> </a:t>
            </a:r>
            <a:r>
              <a:rPr lang="fr-BE" baseline="0" dirty="0" err="1" smtClean="0"/>
              <a:t>Mobility</a:t>
            </a:r>
            <a:r>
              <a:rPr lang="fr-BE" baseline="0" dirty="0" smtClean="0"/>
              <a:t> for </a:t>
            </a:r>
            <a:r>
              <a:rPr lang="fr-BE" baseline="0" dirty="0" err="1" smtClean="0"/>
              <a:t>Studies</a:t>
            </a:r>
            <a:r>
              <a:rPr lang="fr-BE" baseline="0" dirty="0" smtClean="0"/>
              <a:t> – </a:t>
            </a:r>
            <a:r>
              <a:rPr lang="fr-BE" baseline="0" dirty="0" err="1" smtClean="0"/>
              <a:t>Student</a:t>
            </a:r>
            <a:r>
              <a:rPr lang="fr-BE" baseline="0" dirty="0" smtClean="0"/>
              <a:t> </a:t>
            </a:r>
            <a:r>
              <a:rPr lang="fr-BE" baseline="0" dirty="0" err="1" smtClean="0"/>
              <a:t>Mobility</a:t>
            </a:r>
            <a:r>
              <a:rPr lang="fr-BE" baseline="0" dirty="0" smtClean="0"/>
              <a:t> for Placement</a:t>
            </a:r>
          </a:p>
          <a:p>
            <a:r>
              <a:rPr lang="fr-BE" baseline="0" dirty="0" smtClean="0"/>
              <a:t>In </a:t>
            </a:r>
            <a:r>
              <a:rPr lang="fr-BE" baseline="0" dirty="0" err="1" smtClean="0"/>
              <a:t>classrooms</a:t>
            </a:r>
            <a:r>
              <a:rPr lang="fr-BE" baseline="0" dirty="0" smtClean="0"/>
              <a:t>, </a:t>
            </a:r>
            <a:r>
              <a:rPr lang="fr-BE" baseline="0" dirty="0" err="1" smtClean="0"/>
              <a:t>g</a:t>
            </a:r>
            <a:r>
              <a:rPr lang="fr-BE" dirty="0" err="1" smtClean="0"/>
              <a:t>eneral</a:t>
            </a:r>
            <a:r>
              <a:rPr lang="fr-BE" baseline="0" dirty="0" smtClean="0"/>
              <a:t> informations about the Erasmus program and </a:t>
            </a:r>
            <a:r>
              <a:rPr lang="fr-BE" baseline="0" dirty="0" err="1" smtClean="0"/>
              <a:t>specific</a:t>
            </a:r>
            <a:r>
              <a:rPr lang="fr-BE" baseline="0" dirty="0" smtClean="0"/>
              <a:t> destinations</a:t>
            </a:r>
          </a:p>
          <a:p>
            <a:r>
              <a:rPr lang="fr-BE" baseline="0" dirty="0" smtClean="0"/>
              <a:t>In the OIR, the </a:t>
            </a:r>
            <a:r>
              <a:rPr lang="fr-BE" baseline="0" dirty="0" err="1" smtClean="0"/>
              <a:t>students</a:t>
            </a:r>
            <a:r>
              <a:rPr lang="fr-BE" baseline="0" dirty="0" smtClean="0"/>
              <a:t> </a:t>
            </a:r>
            <a:r>
              <a:rPr lang="fr-BE" baseline="0" dirty="0" err="1" smtClean="0"/>
              <a:t>receive</a:t>
            </a:r>
            <a:r>
              <a:rPr lang="fr-BE" baseline="0" dirty="0" smtClean="0"/>
              <a:t> informations about </a:t>
            </a:r>
            <a:r>
              <a:rPr lang="fr-BE" baseline="0" dirty="0" err="1" smtClean="0"/>
              <a:t>their</a:t>
            </a:r>
            <a:r>
              <a:rPr lang="fr-BE" baseline="0" dirty="0" smtClean="0"/>
              <a:t> </a:t>
            </a:r>
            <a:r>
              <a:rPr lang="fr-BE" baseline="0" dirty="0" err="1" smtClean="0"/>
              <a:t>specific</a:t>
            </a:r>
            <a:r>
              <a:rPr lang="fr-BE" baseline="0" dirty="0" smtClean="0"/>
              <a:t> questions</a:t>
            </a:r>
          </a:p>
          <a:p>
            <a:r>
              <a:rPr lang="fr-BE" baseline="0" dirty="0" smtClean="0"/>
              <a:t>Application: </a:t>
            </a:r>
            <a:r>
              <a:rPr lang="fr-BE" baseline="0" dirty="0" err="1" smtClean="0"/>
              <a:t>reception</a:t>
            </a:r>
            <a:r>
              <a:rPr lang="fr-BE" baseline="0" dirty="0" smtClean="0"/>
              <a:t>, </a:t>
            </a:r>
            <a:r>
              <a:rPr lang="fr-BE" baseline="0" dirty="0" err="1" smtClean="0"/>
              <a:t>selection</a:t>
            </a:r>
            <a:r>
              <a:rPr lang="fr-BE" baseline="0" dirty="0" smtClean="0"/>
              <a:t> by the </a:t>
            </a:r>
            <a:r>
              <a:rPr lang="fr-BE" baseline="0" dirty="0" err="1" smtClean="0"/>
              <a:t>departments</a:t>
            </a:r>
            <a:endParaRPr lang="fr-BE" baseline="0" dirty="0" smtClean="0"/>
          </a:p>
          <a:p>
            <a:r>
              <a:rPr lang="fr-BE" baseline="0" dirty="0" err="1" smtClean="0"/>
              <a:t>Contractual</a:t>
            </a:r>
            <a:r>
              <a:rPr lang="fr-BE" baseline="0" dirty="0" smtClean="0"/>
              <a:t> </a:t>
            </a:r>
            <a:r>
              <a:rPr lang="fr-BE" baseline="0" dirty="0" err="1" smtClean="0"/>
              <a:t>procedures</a:t>
            </a:r>
            <a:r>
              <a:rPr lang="fr-BE" baseline="0" dirty="0" smtClean="0"/>
              <a:t>: </a:t>
            </a:r>
            <a:r>
              <a:rPr lang="fr-BE" baseline="0" dirty="0" err="1" smtClean="0"/>
              <a:t>grant</a:t>
            </a:r>
            <a:r>
              <a:rPr lang="fr-BE" baseline="0" dirty="0" smtClean="0"/>
              <a:t> </a:t>
            </a:r>
            <a:r>
              <a:rPr lang="fr-BE" baseline="0" dirty="0" err="1" smtClean="0"/>
              <a:t>contract</a:t>
            </a:r>
            <a:r>
              <a:rPr lang="fr-BE" baseline="0" dirty="0" smtClean="0"/>
              <a:t> and ECTS learning agreement</a:t>
            </a:r>
          </a:p>
          <a:p>
            <a:r>
              <a:rPr lang="fr-BE" baseline="0" dirty="0" smtClean="0"/>
              <a:t>Contact </a:t>
            </a:r>
            <a:r>
              <a:rPr lang="fr-BE" baseline="0" dirty="0" err="1" smtClean="0"/>
              <a:t>during</a:t>
            </a:r>
            <a:r>
              <a:rPr lang="fr-BE" baseline="0" dirty="0" smtClean="0"/>
              <a:t>  the </a:t>
            </a:r>
            <a:r>
              <a:rPr lang="fr-BE" baseline="0" dirty="0" err="1" smtClean="0"/>
              <a:t>stay</a:t>
            </a:r>
            <a:r>
              <a:rPr lang="fr-BE" baseline="0" dirty="0" smtClean="0"/>
              <a:t>: by e-mail, about the </a:t>
            </a:r>
            <a:r>
              <a:rPr lang="fr-BE" baseline="0" dirty="0" err="1" smtClean="0"/>
              <a:t>stay</a:t>
            </a:r>
            <a:r>
              <a:rPr lang="fr-BE" baseline="0" dirty="0" smtClean="0"/>
              <a:t>, modifications to the ECTS learning agreement, </a:t>
            </a:r>
            <a:r>
              <a:rPr lang="fr-BE" baseline="0" dirty="0" err="1" smtClean="0"/>
              <a:t>various</a:t>
            </a:r>
            <a:r>
              <a:rPr lang="fr-BE" baseline="0" dirty="0" smtClean="0"/>
              <a:t> issues</a:t>
            </a:r>
          </a:p>
          <a:p>
            <a:r>
              <a:rPr lang="fr-BE" baseline="0" dirty="0" err="1" smtClean="0"/>
              <a:t>Transcript</a:t>
            </a:r>
            <a:r>
              <a:rPr lang="fr-BE" baseline="0" dirty="0" smtClean="0"/>
              <a:t> of records: </a:t>
            </a:r>
            <a:r>
              <a:rPr lang="fr-BE" baseline="0" dirty="0" err="1" smtClean="0"/>
              <a:t>sended</a:t>
            </a:r>
            <a:r>
              <a:rPr lang="fr-BE" baseline="0" dirty="0" smtClean="0"/>
              <a:t> by the host </a:t>
            </a:r>
            <a:r>
              <a:rPr lang="fr-BE" baseline="0" dirty="0" err="1" smtClean="0"/>
              <a:t>universty</a:t>
            </a:r>
            <a:r>
              <a:rPr lang="fr-BE" baseline="0" dirty="0" smtClean="0"/>
              <a:t>, translation of the ECTS TOR  </a:t>
            </a:r>
            <a:r>
              <a:rPr lang="fr-BE" baseline="0" dirty="0" err="1" smtClean="0"/>
              <a:t>into</a:t>
            </a:r>
            <a:r>
              <a:rPr lang="fr-BE" baseline="0" dirty="0" smtClean="0"/>
              <a:t> HECh report, </a:t>
            </a:r>
            <a:r>
              <a:rPr lang="fr-BE" baseline="0" dirty="0" err="1" smtClean="0"/>
              <a:t>transfer</a:t>
            </a:r>
            <a:r>
              <a:rPr lang="fr-BE" baseline="0" dirty="0" smtClean="0"/>
              <a:t> to the </a:t>
            </a:r>
            <a:r>
              <a:rPr lang="fr-BE" baseline="0" dirty="0" err="1" smtClean="0"/>
              <a:t>departmental</a:t>
            </a:r>
            <a:r>
              <a:rPr lang="fr-BE" baseline="0" dirty="0" smtClean="0"/>
              <a:t> jury</a:t>
            </a:r>
          </a:p>
          <a:p>
            <a:r>
              <a:rPr lang="fr-BE" baseline="0" dirty="0" smtClean="0"/>
              <a:t>Back-</a:t>
            </a:r>
            <a:r>
              <a:rPr lang="fr-BE" baseline="0" dirty="0" err="1" smtClean="0"/>
              <a:t>debreifing</a:t>
            </a:r>
            <a:r>
              <a:rPr lang="fr-BE" baseline="0" dirty="0" smtClean="0"/>
              <a:t>: </a:t>
            </a:r>
            <a:r>
              <a:rPr lang="fr-BE" baseline="0" dirty="0" err="1" smtClean="0"/>
              <a:t>reading</a:t>
            </a:r>
            <a:r>
              <a:rPr lang="fr-BE" baseline="0" dirty="0" smtClean="0"/>
              <a:t> of the </a:t>
            </a:r>
            <a:r>
              <a:rPr lang="fr-BE" baseline="0" dirty="0" err="1" smtClean="0"/>
              <a:t>individual</a:t>
            </a:r>
            <a:r>
              <a:rPr lang="fr-BE" baseline="0" dirty="0" smtClean="0"/>
              <a:t> rapport, </a:t>
            </a:r>
            <a:r>
              <a:rPr lang="fr-BE" baseline="0" dirty="0" err="1" smtClean="0"/>
              <a:t>specific</a:t>
            </a:r>
            <a:r>
              <a:rPr lang="fr-BE" baseline="0" dirty="0" smtClean="0"/>
              <a:t> </a:t>
            </a:r>
            <a:r>
              <a:rPr lang="fr-BE" baseline="0" dirty="0" err="1" smtClean="0"/>
              <a:t>comments</a:t>
            </a:r>
            <a:r>
              <a:rPr lang="fr-BE" baseline="0" dirty="0" smtClean="0"/>
              <a:t> on </a:t>
            </a:r>
            <a:r>
              <a:rPr lang="fr-BE" baseline="0" dirty="0" err="1" smtClean="0"/>
              <a:t>request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FB12A-A7C6-4E12-BD9C-9CCF700229AE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618919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BE" b="1" u="sng" dirty="0" err="1" smtClean="0"/>
              <a:t>Before</a:t>
            </a:r>
            <a:r>
              <a:rPr lang="fr-BE" dirty="0" smtClean="0"/>
              <a:t>: </a:t>
            </a:r>
            <a:r>
              <a:rPr lang="fr-BE" dirty="0" err="1" smtClean="0"/>
              <a:t>reception</a:t>
            </a:r>
            <a:r>
              <a:rPr lang="fr-BE" dirty="0" smtClean="0"/>
              <a:t> the application</a:t>
            </a:r>
            <a:r>
              <a:rPr lang="fr-BE" baseline="0" dirty="0" smtClean="0"/>
              <a:t> </a:t>
            </a:r>
            <a:r>
              <a:rPr lang="fr-BE" baseline="0" dirty="0" err="1" smtClean="0"/>
              <a:t>sending</a:t>
            </a:r>
            <a:r>
              <a:rPr lang="fr-BE" baseline="0" dirty="0" smtClean="0"/>
              <a:t> by the OIR </a:t>
            </a:r>
            <a:r>
              <a:rPr lang="fr-BE" baseline="0" dirty="0" err="1" smtClean="0"/>
              <a:t>partners</a:t>
            </a:r>
            <a:r>
              <a:rPr lang="fr-BE" baseline="0" dirty="0" smtClean="0"/>
              <a:t>, </a:t>
            </a:r>
            <a:r>
              <a:rPr lang="fr-BE" baseline="0" dirty="0" err="1" smtClean="0"/>
              <a:t>transfer</a:t>
            </a:r>
            <a:r>
              <a:rPr lang="fr-BE" baseline="0" dirty="0" smtClean="0"/>
              <a:t> the </a:t>
            </a:r>
            <a:r>
              <a:rPr lang="fr-BE" baseline="0" dirty="0" err="1" smtClean="0"/>
              <a:t>student’s</a:t>
            </a:r>
            <a:r>
              <a:rPr lang="fr-BE" baseline="0" dirty="0" smtClean="0"/>
              <a:t> file to </a:t>
            </a:r>
            <a:r>
              <a:rPr lang="fr-BE" baseline="0" dirty="0" err="1" smtClean="0"/>
              <a:t>our</a:t>
            </a:r>
            <a:r>
              <a:rPr lang="fr-BE" baseline="0" dirty="0" smtClean="0"/>
              <a:t> </a:t>
            </a:r>
            <a:r>
              <a:rPr lang="fr-BE" baseline="0" dirty="0" err="1" smtClean="0"/>
              <a:t>departments</a:t>
            </a:r>
            <a:r>
              <a:rPr lang="fr-BE" baseline="0" dirty="0" smtClean="0"/>
              <a:t>, </a:t>
            </a:r>
            <a:r>
              <a:rPr lang="fr-BE" baseline="0" dirty="0" err="1" smtClean="0"/>
              <a:t>welcome</a:t>
            </a:r>
            <a:r>
              <a:rPr lang="fr-BE" baseline="0" dirty="0" smtClean="0"/>
              <a:t> e-mail  to the IC-</a:t>
            </a:r>
            <a:r>
              <a:rPr lang="fr-BE" baseline="0" dirty="0" err="1" smtClean="0"/>
              <a:t>students</a:t>
            </a:r>
            <a:r>
              <a:rPr lang="fr-BE" baseline="0" dirty="0" smtClean="0"/>
              <a:t> </a:t>
            </a:r>
            <a:r>
              <a:rPr lang="fr-BE" baseline="0" dirty="0" err="1" smtClean="0"/>
              <a:t>with</a:t>
            </a:r>
            <a:r>
              <a:rPr lang="fr-BE" baseline="0" dirty="0" smtClean="0"/>
              <a:t> recommandations and contact </a:t>
            </a:r>
            <a:r>
              <a:rPr lang="fr-BE" baseline="0" dirty="0" err="1" smtClean="0"/>
              <a:t>with</a:t>
            </a:r>
            <a:r>
              <a:rPr lang="fr-BE" baseline="0" dirty="0" smtClean="0"/>
              <a:t> </a:t>
            </a:r>
            <a:r>
              <a:rPr lang="fr-BE" baseline="0" dirty="0" err="1" smtClean="0"/>
              <a:t>HECh’s</a:t>
            </a:r>
            <a:r>
              <a:rPr lang="fr-BE" baseline="0" dirty="0" smtClean="0"/>
              <a:t> </a:t>
            </a:r>
            <a:r>
              <a:rPr lang="fr-BE" baseline="0" dirty="0" err="1" smtClean="0"/>
              <a:t>student</a:t>
            </a:r>
            <a:r>
              <a:rPr lang="fr-BE" baseline="0" dirty="0" smtClean="0"/>
              <a:t> in charge of </a:t>
            </a:r>
            <a:r>
              <a:rPr lang="fr-BE" baseline="0" dirty="0" err="1" smtClean="0"/>
              <a:t>welcome</a:t>
            </a:r>
            <a:r>
              <a:rPr lang="fr-BE" baseline="0" dirty="0" smtClean="0"/>
              <a:t> and support,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Free preparatory French intensive week </a:t>
            </a:r>
            <a:endParaRPr lang="fr-BE" baseline="0" dirty="0" smtClean="0"/>
          </a:p>
          <a:p>
            <a:r>
              <a:rPr lang="fr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During</a:t>
            </a:r>
            <a:r>
              <a:rPr lang="fr-BE" dirty="0" smtClean="0"/>
              <a:t>: </a:t>
            </a:r>
            <a:r>
              <a:rPr lang="fr-BE" dirty="0" err="1" smtClean="0"/>
              <a:t>welcome</a:t>
            </a:r>
            <a:r>
              <a:rPr lang="fr-BE" dirty="0" smtClean="0"/>
              <a:t> </a:t>
            </a:r>
            <a:r>
              <a:rPr lang="fr-BE" dirty="0" err="1" smtClean="0"/>
              <a:t>day</a:t>
            </a:r>
            <a:r>
              <a:rPr lang="fr-BE" baseline="0" dirty="0" smtClean="0"/>
              <a:t> </a:t>
            </a:r>
            <a:r>
              <a:rPr lang="fr-BE" baseline="0" dirty="0" err="1" smtClean="0"/>
              <a:t>with</a:t>
            </a:r>
            <a:r>
              <a:rPr lang="fr-BE" baseline="0" dirty="0" smtClean="0"/>
              <a:t> the </a:t>
            </a:r>
            <a:r>
              <a:rPr lang="fr-BE" baseline="0" dirty="0" err="1" smtClean="0"/>
              <a:t>ULg</a:t>
            </a:r>
            <a:r>
              <a:rPr lang="fr-BE" baseline="0" dirty="0" smtClean="0"/>
              <a:t>  (city tour </a:t>
            </a:r>
            <a:r>
              <a:rPr lang="fr-BE" baseline="0" dirty="0" err="1" smtClean="0"/>
              <a:t>with</a:t>
            </a:r>
            <a:r>
              <a:rPr lang="fr-BE" baseline="0" dirty="0" smtClean="0"/>
              <a:t> </a:t>
            </a:r>
            <a:r>
              <a:rPr lang="fr-BE" baseline="0" dirty="0" err="1" smtClean="0"/>
              <a:t>usefull</a:t>
            </a:r>
            <a:r>
              <a:rPr lang="fr-BE" baseline="0" dirty="0" smtClean="0"/>
              <a:t> links and spots), ECTS learning </a:t>
            </a:r>
            <a:r>
              <a:rPr lang="fr-BE" baseline="0" dirty="0" err="1" smtClean="0"/>
              <a:t>contract</a:t>
            </a:r>
            <a:r>
              <a:rPr lang="fr-BE" baseline="0" dirty="0" smtClean="0"/>
              <a:t> in </a:t>
            </a:r>
            <a:r>
              <a:rPr lang="fr-BE" baseline="0" dirty="0" err="1" smtClean="0"/>
              <a:t>touch</a:t>
            </a:r>
            <a:r>
              <a:rPr lang="fr-BE" baseline="0" dirty="0" smtClean="0"/>
              <a:t> </a:t>
            </a:r>
            <a:r>
              <a:rPr lang="fr-BE" baseline="0" dirty="0" err="1" smtClean="0"/>
              <a:t>with</a:t>
            </a:r>
            <a:r>
              <a:rPr lang="fr-BE" baseline="0" dirty="0" smtClean="0"/>
              <a:t> </a:t>
            </a:r>
            <a:r>
              <a:rPr lang="fr-BE" baseline="0" dirty="0" err="1" smtClean="0"/>
              <a:t>departments</a:t>
            </a:r>
            <a:r>
              <a:rPr lang="fr-BE" baseline="0" dirty="0" smtClean="0"/>
              <a:t> (sent to the home </a:t>
            </a:r>
            <a:r>
              <a:rPr lang="fr-BE" baseline="0" dirty="0" err="1" smtClean="0"/>
              <a:t>university</a:t>
            </a:r>
            <a:r>
              <a:rPr lang="fr-BE" baseline="0" dirty="0" smtClean="0"/>
              <a:t> for </a:t>
            </a:r>
            <a:r>
              <a:rPr lang="fr-BE" baseline="0" dirty="0" err="1" smtClean="0"/>
              <a:t>acceptance</a:t>
            </a:r>
            <a:r>
              <a:rPr lang="fr-BE" baseline="0" dirty="0" smtClean="0"/>
              <a:t>),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Free French language course compulsory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organised by the IOR</a:t>
            </a:r>
            <a:endParaRPr lang="en-GB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Welcome by 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students and language courses are best practice organised with the collaboration of our students from tourism and from French language as foreign language, </a:t>
            </a:r>
            <a:endParaRPr lang="fr-BE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fr-BE" b="1" baseline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fter</a:t>
            </a:r>
            <a:r>
              <a:rPr lang="fr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fr-BE" b="0" dirty="0" smtClean="0">
                <a:effectLst/>
              </a:rPr>
              <a:t>TOR are </a:t>
            </a:r>
            <a:r>
              <a:rPr lang="fr-BE" b="0" dirty="0" err="1" smtClean="0">
                <a:effectLst/>
              </a:rPr>
              <a:t>established</a:t>
            </a:r>
            <a:r>
              <a:rPr lang="fr-BE" b="0" dirty="0" smtClean="0">
                <a:effectLst/>
              </a:rPr>
              <a:t>, </a:t>
            </a:r>
            <a:r>
              <a:rPr lang="fr-BE" b="0" dirty="0" err="1" smtClean="0">
                <a:effectLst/>
              </a:rPr>
              <a:t>signed</a:t>
            </a:r>
            <a:r>
              <a:rPr lang="fr-BE" b="0" dirty="0" smtClean="0">
                <a:effectLst/>
              </a:rPr>
              <a:t> and</a:t>
            </a:r>
            <a:r>
              <a:rPr lang="fr-BE" b="0" baseline="0" dirty="0" smtClean="0">
                <a:effectLst/>
              </a:rPr>
              <a:t> sent to the OIR </a:t>
            </a:r>
            <a:r>
              <a:rPr lang="fr-BE" b="0" baseline="0" dirty="0" err="1" smtClean="0">
                <a:effectLst/>
              </a:rPr>
              <a:t>partners</a:t>
            </a:r>
            <a:r>
              <a:rPr lang="fr-BE" b="0" baseline="0" dirty="0" smtClean="0">
                <a:effectLst/>
              </a:rPr>
              <a:t> </a:t>
            </a:r>
            <a:r>
              <a:rPr lang="fr-BE" b="0" baseline="0" dirty="0" err="1" smtClean="0">
                <a:effectLst/>
              </a:rPr>
              <a:t>also</a:t>
            </a:r>
            <a:r>
              <a:rPr lang="fr-BE" b="0" baseline="0" dirty="0" smtClean="0">
                <a:effectLst/>
              </a:rPr>
              <a:t> </a:t>
            </a:r>
            <a:r>
              <a:rPr lang="fr-BE" b="0" baseline="0" dirty="0" err="1" smtClean="0">
                <a:effectLst/>
              </a:rPr>
              <a:t>differrent</a:t>
            </a:r>
            <a:r>
              <a:rPr lang="fr-BE" b="0" baseline="0" dirty="0" smtClean="0">
                <a:effectLst/>
              </a:rPr>
              <a:t> attestations.</a:t>
            </a:r>
            <a:endParaRPr lang="fr-B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FB12A-A7C6-4E12-BD9C-9CCF700229AE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75455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F331B6-D212-4960-91ED-19FD923F1E15}" type="slidenum">
              <a:rPr lang="fr-FR" smtClean="0"/>
              <a:pPr/>
              <a:t>2</a:t>
            </a:fld>
            <a:endParaRPr lang="fr-FR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Administrative management: management</a:t>
            </a:r>
            <a:r>
              <a:rPr lang="fr-BE" baseline="0" dirty="0" smtClean="0"/>
              <a:t> for </a:t>
            </a:r>
            <a:r>
              <a:rPr lang="fr-BE" baseline="0" dirty="0" err="1" smtClean="0"/>
              <a:t>each</a:t>
            </a:r>
            <a:r>
              <a:rPr lang="fr-BE" baseline="0" dirty="0" smtClean="0"/>
              <a:t> </a:t>
            </a:r>
            <a:r>
              <a:rPr lang="fr-BE" baseline="0" dirty="0" err="1" smtClean="0"/>
              <a:t>student</a:t>
            </a:r>
            <a:r>
              <a:rPr lang="fr-BE" baseline="0" dirty="0" smtClean="0"/>
              <a:t> (OG, IC),  for </a:t>
            </a:r>
            <a:r>
              <a:rPr lang="fr-BE" baseline="0" dirty="0" err="1" smtClean="0"/>
              <a:t>each</a:t>
            </a:r>
            <a:r>
              <a:rPr lang="fr-BE" baseline="0" dirty="0" smtClean="0"/>
              <a:t> </a:t>
            </a:r>
            <a:r>
              <a:rPr lang="fr-BE" baseline="0" dirty="0" err="1" smtClean="0"/>
              <a:t>professor</a:t>
            </a:r>
            <a:r>
              <a:rPr lang="fr-BE" baseline="0" dirty="0" smtClean="0"/>
              <a:t> (OG, IC), </a:t>
            </a:r>
            <a:r>
              <a:rPr lang="fr-BE" baseline="0" dirty="0" err="1" smtClean="0"/>
              <a:t>calculation</a:t>
            </a:r>
            <a:r>
              <a:rPr lang="fr-BE" baseline="0" dirty="0" smtClean="0"/>
              <a:t> of the </a:t>
            </a:r>
            <a:r>
              <a:rPr lang="fr-BE" baseline="0" dirty="0" err="1" smtClean="0"/>
              <a:t>grant</a:t>
            </a:r>
            <a:r>
              <a:rPr lang="fr-BE" dirty="0" smtClean="0"/>
              <a:t>, </a:t>
            </a:r>
            <a:r>
              <a:rPr lang="fr-BE" dirty="0" err="1" smtClean="0"/>
              <a:t>transfer</a:t>
            </a:r>
            <a:r>
              <a:rPr lang="fr-BE" baseline="0" dirty="0" smtClean="0"/>
              <a:t> </a:t>
            </a:r>
            <a:r>
              <a:rPr lang="fr-BE" baseline="0" dirty="0" err="1" smtClean="0"/>
              <a:t>order</a:t>
            </a:r>
            <a:r>
              <a:rPr lang="fr-BE" baseline="0" dirty="0" smtClean="0"/>
              <a:t>, </a:t>
            </a:r>
            <a:r>
              <a:rPr lang="fr-BE" dirty="0" smtClean="0"/>
              <a:t>administrative</a:t>
            </a:r>
            <a:r>
              <a:rPr lang="fr-BE" baseline="0" dirty="0" smtClean="0"/>
              <a:t> final reports</a:t>
            </a:r>
            <a:endParaRPr lang="fr-BE" dirty="0" smtClean="0"/>
          </a:p>
          <a:p>
            <a:r>
              <a:rPr lang="fr-BE" dirty="0" smtClean="0"/>
              <a:t>Financial</a:t>
            </a:r>
            <a:r>
              <a:rPr lang="fr-BE" baseline="0" dirty="0" smtClean="0"/>
              <a:t> management: </a:t>
            </a:r>
            <a:r>
              <a:rPr lang="fr-BE" baseline="0" dirty="0" err="1" smtClean="0"/>
              <a:t>financial</a:t>
            </a:r>
            <a:r>
              <a:rPr lang="fr-BE" baseline="0" dirty="0" smtClean="0"/>
              <a:t> reports</a:t>
            </a:r>
            <a:endParaRPr lang="fr-BE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FB12A-A7C6-4E12-BD9C-9CCF700229AE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394852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FB12A-A7C6-4E12-BD9C-9CCF700229AE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67269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BC6069-FFE6-40AE-B115-A334B6EF1234}" type="slidenum">
              <a:rPr lang="fr-FR" smtClean="0"/>
              <a:pPr/>
              <a:t>3</a:t>
            </a:fld>
            <a:endParaRPr lang="fr-F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Besides the </a:t>
            </a:r>
            <a:r>
              <a:rPr lang="en-GB" dirty="0" err="1" smtClean="0"/>
              <a:t>Hautes</a:t>
            </a:r>
            <a:r>
              <a:rPr lang="en-GB" dirty="0" smtClean="0"/>
              <a:t> </a:t>
            </a:r>
            <a:r>
              <a:rPr lang="en-GB" dirty="0" err="1" smtClean="0"/>
              <a:t>Ecoles</a:t>
            </a:r>
            <a:r>
              <a:rPr lang="en-GB" dirty="0" smtClean="0"/>
              <a:t>, other institutions can also be found:</a:t>
            </a:r>
          </a:p>
          <a:p>
            <a:pPr eaLnBrk="1" hangingPunct="1"/>
            <a:r>
              <a:rPr lang="en-GB" dirty="0" smtClean="0"/>
              <a:t>- Universities with a full academic program including first-, second- and third-cycle studies</a:t>
            </a:r>
          </a:p>
          <a:p>
            <a:pPr eaLnBrk="1" hangingPunct="1"/>
            <a:r>
              <a:rPr lang="en-GB" dirty="0" smtClean="0"/>
              <a:t>- the Art Schools: they offer long and short cycle studies  in various areas linked</a:t>
            </a:r>
            <a:r>
              <a:rPr lang="en-GB" baseline="0" dirty="0" smtClean="0"/>
              <a:t> to arts </a:t>
            </a:r>
            <a:r>
              <a:rPr lang="en-GB" dirty="0" smtClean="0"/>
              <a:t>and are presently working  with Universities on the creation of an Art PhD.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141D5A-729E-46F9-863C-42B858B25704}" type="slidenum">
              <a:rPr lang="fr-FR" smtClean="0"/>
              <a:pPr/>
              <a:t>4</a:t>
            </a:fld>
            <a:endParaRPr lang="fr-FR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Over than 15 years ago, legislation was passed in Belgium which created a new type of education institution, called “Haute </a:t>
            </a:r>
            <a:r>
              <a:rPr lang="en-GB" dirty="0" err="1" smtClean="0"/>
              <a:t>Ecole</a:t>
            </a:r>
            <a:r>
              <a:rPr lang="en-GB" dirty="0" smtClean="0"/>
              <a:t>” in French and which can be loosely translated in English as ‘University colleges”. </a:t>
            </a:r>
            <a:endParaRPr lang="fr-FR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F60F4F-4D6A-4929-8793-E2E9122ACDBF}" type="slidenum">
              <a:rPr lang="fr-FR" smtClean="0"/>
              <a:pPr/>
              <a:t>5</a:t>
            </a:fld>
            <a:endParaRPr lang="fr-FR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dirty="0" smtClean="0"/>
              <a:t>The </a:t>
            </a:r>
            <a:r>
              <a:rPr lang="en-GB" dirty="0" err="1" smtClean="0"/>
              <a:t>Hautes</a:t>
            </a:r>
            <a:r>
              <a:rPr lang="en-GB" dirty="0" smtClean="0"/>
              <a:t> </a:t>
            </a:r>
            <a:r>
              <a:rPr lang="en-GB" dirty="0" err="1" smtClean="0"/>
              <a:t>Ecoles</a:t>
            </a:r>
            <a:r>
              <a:rPr lang="en-GB" dirty="0" smtClean="0"/>
              <a:t> provide a technical or vocational short or long programme (“type court”, in French), which is composed of a single three-year cycle or a five-year cycle, and which brings the students directly to a profession.</a:t>
            </a:r>
          </a:p>
          <a:p>
            <a:pPr eaLnBrk="1" hangingPunct="1">
              <a:buFontTx/>
              <a:buNone/>
            </a:pPr>
            <a:endParaRPr lang="en-GB" dirty="0" smtClean="0"/>
          </a:p>
          <a:p>
            <a:pPr eaLnBrk="1" hangingPunct="1"/>
            <a:r>
              <a:rPr lang="en-GB" dirty="0" smtClean="0"/>
              <a:t>Whatever the choice, the programmes offered by the </a:t>
            </a:r>
            <a:r>
              <a:rPr lang="en-GB" dirty="0" err="1" smtClean="0"/>
              <a:t>Hautes</a:t>
            </a:r>
            <a:r>
              <a:rPr lang="en-GB" dirty="0" smtClean="0"/>
              <a:t> </a:t>
            </a:r>
            <a:r>
              <a:rPr lang="en-GB" dirty="0" err="1" smtClean="0"/>
              <a:t>Ecoles</a:t>
            </a:r>
            <a:r>
              <a:rPr lang="en-GB" dirty="0" smtClean="0"/>
              <a:t> always include long periods of work placement equivalent to at least half a year, which prepare the student to  professional life.  </a:t>
            </a:r>
          </a:p>
          <a:p>
            <a:pPr eaLnBrk="1" hangingPunct="1"/>
            <a:r>
              <a:rPr lang="en-GB" dirty="0" smtClean="0"/>
              <a:t>Indeed all these programmes aim at developing professional skills and directly lead to a particular specialized activity.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The staff of the Haute </a:t>
            </a:r>
            <a:r>
              <a:rPr lang="en-GB" dirty="0" err="1" smtClean="0"/>
              <a:t>Ecoles</a:t>
            </a:r>
            <a:r>
              <a:rPr lang="en-GB" dirty="0" smtClean="0"/>
              <a:t> is always composed of both full-time teachers and relevant professionals .</a:t>
            </a:r>
          </a:p>
          <a:p>
            <a:pPr eaLnBrk="1" hangingPunct="1"/>
            <a:endParaRPr lang="fr-FR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D76E30-0320-40FC-A385-8640C064EDCF}" type="slidenum">
              <a:rPr lang="fr-FR" smtClean="0"/>
              <a:pPr/>
              <a:t>6</a:t>
            </a:fld>
            <a:endParaRPr lang="fr-FR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The </a:t>
            </a:r>
            <a:r>
              <a:rPr lang="en-GB" dirty="0" err="1" smtClean="0"/>
              <a:t>Hautes</a:t>
            </a:r>
            <a:r>
              <a:rPr lang="en-GB" dirty="0" smtClean="0"/>
              <a:t> </a:t>
            </a:r>
            <a:r>
              <a:rPr lang="en-GB" dirty="0" err="1" smtClean="0"/>
              <a:t>Ecoles</a:t>
            </a:r>
            <a:r>
              <a:rPr lang="en-GB" dirty="0" smtClean="0"/>
              <a:t> provide two types of study:</a:t>
            </a:r>
          </a:p>
          <a:p>
            <a:pPr eaLnBrk="1" hangingPunct="1">
              <a:buFontTx/>
              <a:buChar char="•"/>
            </a:pPr>
            <a:r>
              <a:rPr lang="en-GB" dirty="0" smtClean="0"/>
              <a:t>An education programme at University level called “type long” in French (or graduate programme) which in fact means that it is a 5-year programme divided into 2 cycles:</a:t>
            </a:r>
          </a:p>
          <a:p>
            <a:pPr eaLnBrk="1" hangingPunct="1"/>
            <a:r>
              <a:rPr lang="en-GB" dirty="0" smtClean="0"/>
              <a:t>       - a three-year transition First cycle (Bachelor)</a:t>
            </a:r>
          </a:p>
          <a:p>
            <a:pPr eaLnBrk="1" hangingPunct="1"/>
            <a:r>
              <a:rPr lang="en-GB" dirty="0" smtClean="0"/>
              <a:t>       - mostly a two-year Second cycle (Master)</a:t>
            </a:r>
          </a:p>
          <a:p>
            <a:pPr eaLnBrk="1" hangingPunct="1"/>
            <a:r>
              <a:rPr lang="en-GB" dirty="0" smtClean="0"/>
              <a:t>The main difference with Universities lies in a closer link with the various professions in  which the students of the </a:t>
            </a:r>
            <a:r>
              <a:rPr lang="en-GB" dirty="0" err="1" smtClean="0"/>
              <a:t>Hautes</a:t>
            </a:r>
            <a:r>
              <a:rPr lang="en-GB" dirty="0" smtClean="0"/>
              <a:t> </a:t>
            </a:r>
            <a:r>
              <a:rPr lang="en-GB" dirty="0" err="1" smtClean="0"/>
              <a:t>Ecoles</a:t>
            </a:r>
            <a:r>
              <a:rPr lang="en-GB" dirty="0" smtClean="0"/>
              <a:t> are trained, but the level is absolutely equivalent to that offered by the Universities.</a:t>
            </a:r>
            <a:endParaRPr lang="fr-FR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FB12A-A7C6-4E12-BD9C-9CCF700229AE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72009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Europe</a:t>
            </a:r>
          </a:p>
          <a:p>
            <a:r>
              <a:rPr lang="fr-BE" dirty="0" smtClean="0"/>
              <a:t>Belgium</a:t>
            </a:r>
          </a:p>
          <a:p>
            <a:r>
              <a:rPr lang="fr-BE" dirty="0" smtClean="0"/>
              <a:t>Liège,</a:t>
            </a:r>
            <a:r>
              <a:rPr lang="fr-BE" baseline="0" dirty="0" smtClean="0"/>
              <a:t> part of the French </a:t>
            </a:r>
            <a:r>
              <a:rPr lang="fr-BE" baseline="0" dirty="0" err="1" smtClean="0"/>
              <a:t>community</a:t>
            </a:r>
            <a:endParaRPr lang="fr-BE" baseline="0" dirty="0" smtClean="0"/>
          </a:p>
          <a:p>
            <a:r>
              <a:rPr lang="fr-BE" baseline="0" dirty="0" err="1" smtClean="0"/>
              <a:t>Liege</a:t>
            </a:r>
            <a:r>
              <a:rPr lang="fr-BE" baseline="0" dirty="0" smtClean="0"/>
              <a:t> has a </a:t>
            </a:r>
            <a:r>
              <a:rPr lang="fr-BE" baseline="0" dirty="0" err="1" smtClean="0"/>
              <a:t>strategic</a:t>
            </a:r>
            <a:r>
              <a:rPr lang="fr-BE" baseline="0" dirty="0" smtClean="0"/>
              <a:t> position close to The </a:t>
            </a:r>
            <a:r>
              <a:rPr lang="fr-BE" baseline="0" dirty="0" err="1" smtClean="0"/>
              <a:t>Netherlands</a:t>
            </a:r>
            <a:r>
              <a:rPr lang="fr-BE" baseline="0" dirty="0" smtClean="0"/>
              <a:t>, Germany and France</a:t>
            </a:r>
          </a:p>
          <a:p>
            <a:r>
              <a:rPr lang="fr-BE" baseline="0" dirty="0" smtClean="0"/>
              <a:t>In Liège, </a:t>
            </a:r>
            <a:r>
              <a:rPr lang="fr-BE" baseline="0" dirty="0" err="1" smtClean="0"/>
              <a:t>we</a:t>
            </a:r>
            <a:r>
              <a:rPr lang="fr-BE" baseline="0" dirty="0" smtClean="0"/>
              <a:t> have </a:t>
            </a:r>
            <a:r>
              <a:rPr lang="fr-BE" baseline="0" dirty="0" err="1" smtClean="0"/>
              <a:t>airport</a:t>
            </a:r>
            <a:r>
              <a:rPr lang="fr-BE" baseline="0" dirty="0" smtClean="0"/>
              <a:t>, </a:t>
            </a:r>
            <a:r>
              <a:rPr lang="fr-BE" baseline="0" dirty="0" err="1" smtClean="0"/>
              <a:t>fast</a:t>
            </a:r>
            <a:r>
              <a:rPr lang="fr-BE" baseline="0" dirty="0" smtClean="0"/>
              <a:t> train, river </a:t>
            </a:r>
            <a:r>
              <a:rPr lang="fr-BE" baseline="0" dirty="0" err="1" smtClean="0"/>
              <a:t>harbour</a:t>
            </a:r>
            <a:r>
              <a:rPr lang="fr-BE" baseline="0" dirty="0" smtClean="0"/>
              <a:t>,</a:t>
            </a:r>
          </a:p>
          <a:p>
            <a:r>
              <a:rPr lang="fr-BE" baseline="0" dirty="0" err="1" smtClean="0"/>
              <a:t>We</a:t>
            </a:r>
            <a:r>
              <a:rPr lang="fr-BE" baseline="0" dirty="0" smtClean="0"/>
              <a:t> are </a:t>
            </a:r>
            <a:r>
              <a:rPr lang="fr-BE" baseline="0" dirty="0" err="1" smtClean="0"/>
              <a:t>forty</a:t>
            </a:r>
            <a:r>
              <a:rPr lang="fr-BE" baseline="0" dirty="0" smtClean="0"/>
              <a:t> minutes </a:t>
            </a:r>
            <a:r>
              <a:rPr lang="fr-BE" baseline="0" dirty="0" err="1" smtClean="0"/>
              <a:t>from</a:t>
            </a:r>
            <a:r>
              <a:rPr lang="fr-BE" baseline="0" dirty="0" smtClean="0"/>
              <a:t> Brussels, </a:t>
            </a:r>
            <a:r>
              <a:rPr lang="fr-BE" baseline="0" dirty="0" err="1" smtClean="0"/>
              <a:t>two</a:t>
            </a:r>
            <a:r>
              <a:rPr lang="fr-BE" baseline="0" dirty="0" smtClean="0"/>
              <a:t> </a:t>
            </a:r>
            <a:r>
              <a:rPr lang="fr-BE" baseline="0" dirty="0" err="1" smtClean="0"/>
              <a:t>hours</a:t>
            </a:r>
            <a:r>
              <a:rPr lang="fr-BE" baseline="0" dirty="0" smtClean="0"/>
              <a:t> </a:t>
            </a:r>
            <a:r>
              <a:rPr lang="fr-BE" baseline="0" dirty="0" err="1" smtClean="0"/>
              <a:t>from</a:t>
            </a:r>
            <a:r>
              <a:rPr lang="fr-BE" baseline="0" dirty="0" smtClean="0"/>
              <a:t> Paris, Amsterdam , Francfort, London, etc…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FB12A-A7C6-4E12-BD9C-9CCF700229AE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072269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FB12A-A7C6-4E12-BD9C-9CCF700229AE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35963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BE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22629-F644-441C-989E-2B74260DB202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80E9C-0EF6-4EE2-9F19-DF3B987EA39B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6933A-C7D5-438D-9F6B-7FE9AE1074DA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fr-B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3A37D-4464-4F79-8BE3-B313885145A2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re et texte sur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82296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4038600"/>
            <a:ext cx="82296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013EC-F8A0-4267-9738-D1DDD5380D27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7BB26-BF63-4F99-9288-0A8E08CADD8F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4DD09-FDA6-481F-AA75-A41C030946C0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F170C-6A83-4EDE-A5F5-2DD9EC48B8CF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EF225-083B-43EE-B18D-AE62D2B896E8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F5EBC-2445-4473-8B98-5E5FB6BA210F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090FC-9307-4AAA-813C-C7D09AEBC228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836CE-1018-483A-85B5-A7BB28A43E44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81D19-730D-43A8-B748-E03DF3A27F1B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469A4987-0138-429A-98CA-523B4D12D440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BE" sz="5400" dirty="0" err="1" smtClean="0"/>
              <a:t>Presentation</a:t>
            </a:r>
            <a:endParaRPr lang="fr-BE" sz="5400" dirty="0" smtClean="0"/>
          </a:p>
          <a:p>
            <a:pPr marL="0" indent="0" algn="ctr">
              <a:buNone/>
            </a:pPr>
            <a:r>
              <a:rPr lang="fr-BE" sz="5400" dirty="0" smtClean="0"/>
              <a:t> of the</a:t>
            </a:r>
          </a:p>
          <a:p>
            <a:pPr marL="0" indent="0" algn="ctr">
              <a:buNone/>
            </a:pPr>
            <a:r>
              <a:rPr lang="fr-BE" sz="5400" dirty="0" smtClean="0"/>
              <a:t> Haute Ecole Charlemagne</a:t>
            </a:r>
            <a:endParaRPr lang="fr-BE" sz="54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ICAEN DUSHANBE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7BB26-BF63-4F99-9288-0A8E08CADD8F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0167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The Haute Ecole Charlemagne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dirty="0">
                <a:effectLst/>
              </a:rPr>
              <a:t>HECh headquarter is located in Liège - Belgium; additional campuses are also located in </a:t>
            </a:r>
            <a:r>
              <a:rPr lang="en-GB" sz="4000" dirty="0" err="1">
                <a:effectLst/>
              </a:rPr>
              <a:t>Gembloux</a:t>
            </a:r>
            <a:r>
              <a:rPr lang="en-GB" sz="4000" dirty="0">
                <a:effectLst/>
              </a:rPr>
              <a:t>, </a:t>
            </a:r>
            <a:r>
              <a:rPr lang="en-GB" sz="4000" dirty="0" err="1">
                <a:effectLst/>
              </a:rPr>
              <a:t>Huy</a:t>
            </a:r>
            <a:r>
              <a:rPr lang="en-GB" sz="4000" dirty="0">
                <a:effectLst/>
              </a:rPr>
              <a:t> &amp; Verviers.</a:t>
            </a:r>
            <a:endParaRPr lang="fr-BE" sz="4000" dirty="0">
              <a:effectLst/>
            </a:endParaRPr>
          </a:p>
          <a:p>
            <a:r>
              <a:rPr lang="en-GB" sz="4000" dirty="0">
                <a:effectLst/>
              </a:rPr>
              <a:t>The students number reaches 2,900, the </a:t>
            </a:r>
            <a:r>
              <a:rPr lang="en-GB" sz="4000" dirty="0" smtClean="0">
                <a:effectLst/>
              </a:rPr>
              <a:t>fulltime professor’s </a:t>
            </a:r>
            <a:r>
              <a:rPr lang="en-GB" sz="4000" dirty="0">
                <a:effectLst/>
              </a:rPr>
              <a:t>230 and the administration’s 30.</a:t>
            </a:r>
            <a:endParaRPr lang="fr-BE" sz="4000" dirty="0">
              <a:effectLst/>
            </a:endParaRPr>
          </a:p>
          <a:p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7BB26-BF63-4F99-9288-0A8E08CADD8F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6869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The Haute Ecole Charlemagne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>
              <a:effectLst/>
            </a:endParaRPr>
          </a:p>
          <a:p>
            <a:r>
              <a:rPr lang="en-GB" sz="4000" dirty="0" smtClean="0">
                <a:effectLst/>
              </a:rPr>
              <a:t>The </a:t>
            </a:r>
            <a:r>
              <a:rPr lang="en-GB" sz="4000" dirty="0">
                <a:effectLst/>
              </a:rPr>
              <a:t>degrees delivered are </a:t>
            </a:r>
            <a:r>
              <a:rPr lang="en-GB" sz="4000" dirty="0" smtClean="0">
                <a:effectLst/>
              </a:rPr>
              <a:t>bachelors (3 </a:t>
            </a:r>
            <a:r>
              <a:rPr lang="en-GB" sz="4000" dirty="0" err="1" smtClean="0">
                <a:effectLst/>
              </a:rPr>
              <a:t>yrs</a:t>
            </a:r>
            <a:r>
              <a:rPr lang="en-GB" sz="4000" dirty="0" smtClean="0">
                <a:effectLst/>
              </a:rPr>
              <a:t> – 180 ECTS) </a:t>
            </a:r>
            <a:r>
              <a:rPr lang="en-GB" sz="4000" dirty="0">
                <a:effectLst/>
              </a:rPr>
              <a:t>and </a:t>
            </a:r>
            <a:r>
              <a:rPr lang="en-GB" sz="4000" dirty="0" smtClean="0">
                <a:effectLst/>
              </a:rPr>
              <a:t>masters (2 </a:t>
            </a:r>
            <a:r>
              <a:rPr lang="en-GB" sz="4000" dirty="0" err="1" smtClean="0">
                <a:effectLst/>
              </a:rPr>
              <a:t>yrs</a:t>
            </a:r>
            <a:r>
              <a:rPr lang="en-GB" sz="4000" dirty="0" smtClean="0">
                <a:effectLst/>
              </a:rPr>
              <a:t> – 120 ECTS)</a:t>
            </a:r>
            <a:endParaRPr lang="fr-BE" sz="40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7BB26-BF63-4F99-9288-0A8E08CADD8F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8851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The Haute Ecole Charlemagne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ffectLst/>
              </a:rPr>
              <a:t>The curricula offered deal with several departments: agriculture (agronomy &amp; horticulture engineering, environment, food industry &amp; landscape architecture), economics (logistics, tourism, secretarial, hotel management), paramedical, teacher training (nursery, primary, secondary, youth workers) and technical (packaging).</a:t>
            </a:r>
            <a:endParaRPr lang="fr-BE" dirty="0">
              <a:effectLst/>
            </a:endParaRPr>
          </a:p>
          <a:p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7BB26-BF63-4F99-9288-0A8E08CADD8F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9823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The Haute Ecole Charlemagne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dirty="0">
                <a:effectLst/>
              </a:rPr>
              <a:t>In addition the teacher training department offers several specialised trainings for adults (Education Centre Related to Health – Environment Interactions (CERISE), in collaboration with the European Social Fund</a:t>
            </a:r>
            <a:r>
              <a:rPr lang="en-GB" sz="4000" dirty="0" smtClean="0">
                <a:effectLst/>
              </a:rPr>
              <a:t>).</a:t>
            </a:r>
            <a:endParaRPr lang="fr-BE" sz="4000" dirty="0">
              <a:effectLst/>
            </a:endParaRPr>
          </a:p>
          <a:p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7BB26-BF63-4F99-9288-0A8E08CADD8F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7354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sz="3800" dirty="0" smtClean="0"/>
              <a:t>The Office for International Relations</a:t>
            </a:r>
            <a:endParaRPr lang="fr-BE" sz="38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BE" dirty="0" smtClean="0"/>
              <a:t>Jean Chapelle, </a:t>
            </a:r>
          </a:p>
          <a:p>
            <a:r>
              <a:rPr lang="fr-BE" dirty="0" err="1" smtClean="0"/>
              <a:t>Institutionnal</a:t>
            </a:r>
            <a:r>
              <a:rPr lang="fr-BE" dirty="0" smtClean="0"/>
              <a:t> </a:t>
            </a:r>
            <a:r>
              <a:rPr lang="fr-BE" dirty="0" err="1" smtClean="0"/>
              <a:t>coordinator</a:t>
            </a:r>
            <a:r>
              <a:rPr lang="fr-BE" dirty="0" smtClean="0"/>
              <a:t>,</a:t>
            </a:r>
          </a:p>
          <a:p>
            <a:pPr marL="0" indent="0">
              <a:buNone/>
            </a:pPr>
            <a:r>
              <a:rPr lang="fr-BE" smtClean="0"/>
              <a:t>   who</a:t>
            </a:r>
            <a:r>
              <a:rPr lang="fr-BE" dirty="0" smtClean="0"/>
              <a:t> </a:t>
            </a:r>
            <a:r>
              <a:rPr lang="fr-BE" dirty="0" err="1" smtClean="0"/>
              <a:t>greets</a:t>
            </a:r>
            <a:r>
              <a:rPr lang="fr-BE" dirty="0" smtClean="0"/>
              <a:t> all of </a:t>
            </a:r>
            <a:r>
              <a:rPr lang="fr-BE" dirty="0" err="1" smtClean="0"/>
              <a:t>you</a:t>
            </a:r>
            <a:r>
              <a:rPr lang="fr-BE" dirty="0" smtClean="0"/>
              <a:t>, </a:t>
            </a:r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Dominique Pairoux, </a:t>
            </a:r>
          </a:p>
          <a:p>
            <a:r>
              <a:rPr lang="fr-BE" dirty="0" smtClean="0"/>
              <a:t>administrative assistant</a:t>
            </a:r>
            <a:endParaRPr lang="fr-BE" dirty="0"/>
          </a:p>
        </p:txBody>
      </p:sp>
      <p:pic>
        <p:nvPicPr>
          <p:cNvPr id="7170" name="Picture 2" descr="C:\Users\BRI-domi\AppData\Local\Microsoft\Windows\Temporary Internet Files\Content.Outlook\CHV24S9R\Photo du 54813963-10- à 15 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700808"/>
            <a:ext cx="2482547" cy="33123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E013EC-F8A0-4267-9738-D1DDD5380D27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9119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sz="3600" dirty="0"/>
              <a:t>The Office for International </a:t>
            </a:r>
            <a:r>
              <a:rPr lang="fr-BE" sz="3600" dirty="0" smtClean="0"/>
              <a:t>Relations</a:t>
            </a:r>
            <a:endParaRPr lang="fr-BE" sz="3600" dirty="0"/>
          </a:p>
        </p:txBody>
      </p:sp>
      <p:sp>
        <p:nvSpPr>
          <p:cNvPr id="3" name="Espace réservé du text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3600" dirty="0" smtClean="0"/>
              <a:t>Erasmus program:</a:t>
            </a:r>
          </a:p>
          <a:p>
            <a:endParaRPr lang="fr-BE" sz="2000" dirty="0" smtClean="0"/>
          </a:p>
          <a:p>
            <a:pPr lvl="1">
              <a:buFont typeface="Wingdings" pitchFamily="2" charset="2"/>
              <a:buChar char="ü"/>
            </a:pPr>
            <a:r>
              <a:rPr lang="fr-BE" dirty="0" err="1" smtClean="0"/>
              <a:t>Bilateral</a:t>
            </a:r>
            <a:r>
              <a:rPr lang="fr-BE" dirty="0" smtClean="0"/>
              <a:t> </a:t>
            </a:r>
            <a:r>
              <a:rPr lang="fr-BE" dirty="0" err="1" smtClean="0"/>
              <a:t>agreements</a:t>
            </a:r>
            <a:endParaRPr lang="fr-BE" dirty="0" smtClean="0"/>
          </a:p>
          <a:p>
            <a:pPr lvl="1">
              <a:buFont typeface="Wingdings" pitchFamily="2" charset="2"/>
              <a:buChar char="ü"/>
            </a:pPr>
            <a:r>
              <a:rPr lang="fr-BE" dirty="0" smtClean="0"/>
              <a:t>Out-</a:t>
            </a:r>
            <a:r>
              <a:rPr lang="fr-BE" dirty="0" err="1" smtClean="0"/>
              <a:t>going</a:t>
            </a:r>
            <a:r>
              <a:rPr lang="fr-BE" dirty="0" smtClean="0"/>
              <a:t> </a:t>
            </a:r>
            <a:r>
              <a:rPr lang="fr-BE" dirty="0" err="1" smtClean="0"/>
              <a:t>students</a:t>
            </a:r>
            <a:endParaRPr lang="fr-BE" dirty="0" smtClean="0"/>
          </a:p>
          <a:p>
            <a:pPr lvl="1">
              <a:buFont typeface="Wingdings" pitchFamily="2" charset="2"/>
              <a:buChar char="ü"/>
            </a:pPr>
            <a:r>
              <a:rPr lang="fr-BE" dirty="0" smtClean="0"/>
              <a:t>In-</a:t>
            </a:r>
            <a:r>
              <a:rPr lang="fr-BE" dirty="0" err="1" smtClean="0"/>
              <a:t>coming</a:t>
            </a:r>
            <a:r>
              <a:rPr lang="fr-BE" dirty="0" smtClean="0"/>
              <a:t> </a:t>
            </a:r>
            <a:r>
              <a:rPr lang="fr-BE" dirty="0" err="1" smtClean="0"/>
              <a:t>students</a:t>
            </a:r>
            <a:endParaRPr lang="fr-BE" dirty="0" smtClean="0"/>
          </a:p>
          <a:p>
            <a:pPr lvl="1">
              <a:buFont typeface="Wingdings" pitchFamily="2" charset="2"/>
              <a:buChar char="ü"/>
            </a:pPr>
            <a:r>
              <a:rPr lang="fr-BE" dirty="0" smtClean="0"/>
              <a:t>Administrative and </a:t>
            </a:r>
            <a:r>
              <a:rPr lang="fr-BE" dirty="0" err="1" smtClean="0"/>
              <a:t>financial</a:t>
            </a:r>
            <a:r>
              <a:rPr lang="fr-BE" dirty="0" smtClean="0"/>
              <a:t> management</a:t>
            </a:r>
          </a:p>
          <a:p>
            <a:pPr marL="457200" lvl="1" indent="0">
              <a:buNone/>
            </a:pPr>
            <a:endParaRPr lang="fr-BE" dirty="0" smtClean="0"/>
          </a:p>
          <a:p>
            <a:pPr>
              <a:buFont typeface="Arial" pitchFamily="34" charset="0"/>
              <a:buChar char="•"/>
            </a:pPr>
            <a:r>
              <a:rPr lang="fr-BE" dirty="0"/>
              <a:t> </a:t>
            </a:r>
            <a:r>
              <a:rPr lang="fr-BE" sz="3600" dirty="0" smtClean="0"/>
              <a:t>HECh international </a:t>
            </a:r>
            <a:r>
              <a:rPr lang="fr-BE" sz="3600" dirty="0" err="1" smtClean="0"/>
              <a:t>policy</a:t>
            </a:r>
            <a:endParaRPr lang="fr-BE" sz="3600" dirty="0" smtClean="0"/>
          </a:p>
          <a:p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E013EC-F8A0-4267-9738-D1DDD5380D27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7757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sz="3800" dirty="0"/>
              <a:t>The Office for International Relations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3600" dirty="0" smtClean="0"/>
              <a:t>A </a:t>
            </a:r>
            <a:r>
              <a:rPr lang="fr-BE" sz="3600" dirty="0" err="1" smtClean="0"/>
              <a:t>day</a:t>
            </a:r>
            <a:r>
              <a:rPr lang="fr-BE" sz="3600" dirty="0" smtClean="0"/>
              <a:t> </a:t>
            </a:r>
            <a:r>
              <a:rPr lang="fr-BE" sz="3600" dirty="0" err="1" smtClean="0"/>
              <a:t>at</a:t>
            </a:r>
            <a:r>
              <a:rPr lang="fr-BE" sz="3600" dirty="0" smtClean="0"/>
              <a:t> the office:</a:t>
            </a:r>
          </a:p>
          <a:p>
            <a:endParaRPr lang="fr-BE" dirty="0" smtClean="0"/>
          </a:p>
          <a:p>
            <a:pPr lvl="1">
              <a:buFont typeface="Wingdings" pitchFamily="2" charset="2"/>
              <a:buChar char="ü"/>
            </a:pPr>
            <a:r>
              <a:rPr lang="fr-BE" sz="3200" dirty="0" smtClean="0"/>
              <a:t>e-mails</a:t>
            </a:r>
          </a:p>
          <a:p>
            <a:pPr lvl="1">
              <a:buFont typeface="Wingdings" pitchFamily="2" charset="2"/>
              <a:buChar char="ü"/>
            </a:pPr>
            <a:r>
              <a:rPr lang="fr-BE" sz="3200" dirty="0" err="1" smtClean="0"/>
              <a:t>Scheduled</a:t>
            </a:r>
            <a:endParaRPr lang="fr-BE" sz="3200" dirty="0" smtClean="0"/>
          </a:p>
          <a:p>
            <a:pPr lvl="1">
              <a:buFont typeface="Wingdings" pitchFamily="2" charset="2"/>
              <a:buChar char="ü"/>
            </a:pPr>
            <a:r>
              <a:rPr lang="fr-BE" sz="3200" dirty="0" err="1" smtClean="0"/>
              <a:t>Visit</a:t>
            </a:r>
            <a:r>
              <a:rPr lang="fr-BE" sz="3200" dirty="0" smtClean="0"/>
              <a:t> of the </a:t>
            </a:r>
            <a:r>
              <a:rPr lang="fr-BE" sz="3200" dirty="0" err="1" smtClean="0"/>
              <a:t>students</a:t>
            </a:r>
            <a:r>
              <a:rPr lang="fr-BE" sz="3200" dirty="0" smtClean="0"/>
              <a:t> OG and IC</a:t>
            </a:r>
          </a:p>
          <a:p>
            <a:pPr lvl="1">
              <a:buFont typeface="Wingdings" pitchFamily="2" charset="2"/>
              <a:buChar char="ü"/>
            </a:pPr>
            <a:r>
              <a:rPr lang="fr-BE" sz="3200" dirty="0" err="1" smtClean="0"/>
              <a:t>Depending</a:t>
            </a:r>
            <a:r>
              <a:rPr lang="fr-BE" sz="3200" dirty="0"/>
              <a:t> </a:t>
            </a:r>
            <a:r>
              <a:rPr lang="fr-BE" sz="3200" dirty="0" smtClean="0"/>
              <a:t>on the </a:t>
            </a:r>
            <a:r>
              <a:rPr lang="fr-BE" sz="3200" dirty="0" err="1" smtClean="0"/>
              <a:t>period</a:t>
            </a:r>
            <a:endParaRPr lang="fr-BE" sz="32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E013EC-F8A0-4267-9738-D1DDD5380D27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39460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sz="3800" dirty="0"/>
              <a:t>The Office for International Relations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3600" dirty="0" err="1" smtClean="0"/>
              <a:t>Bilateral</a:t>
            </a:r>
            <a:r>
              <a:rPr lang="fr-BE" sz="3600" dirty="0" smtClean="0"/>
              <a:t> </a:t>
            </a:r>
            <a:r>
              <a:rPr lang="fr-BE" sz="3600" dirty="0" err="1" smtClean="0"/>
              <a:t>agreements</a:t>
            </a:r>
            <a:endParaRPr lang="fr-BE" sz="3600" dirty="0" smtClean="0"/>
          </a:p>
          <a:p>
            <a:endParaRPr lang="fr-BE" dirty="0" smtClean="0"/>
          </a:p>
          <a:p>
            <a:pPr lvl="1">
              <a:buFont typeface="Wingdings" pitchFamily="2" charset="2"/>
              <a:buChar char="ü"/>
            </a:pPr>
            <a:r>
              <a:rPr lang="fr-BE" dirty="0" err="1" smtClean="0"/>
              <a:t>Search</a:t>
            </a:r>
            <a:endParaRPr lang="fr-BE" dirty="0" smtClean="0"/>
          </a:p>
          <a:p>
            <a:pPr lvl="1">
              <a:buFont typeface="Wingdings" pitchFamily="2" charset="2"/>
              <a:buChar char="ü"/>
            </a:pPr>
            <a:r>
              <a:rPr lang="fr-BE" dirty="0" smtClean="0"/>
              <a:t>Signature</a:t>
            </a:r>
          </a:p>
          <a:p>
            <a:pPr lvl="1">
              <a:buFont typeface="Wingdings" pitchFamily="2" charset="2"/>
              <a:buChar char="ü"/>
            </a:pPr>
            <a:r>
              <a:rPr lang="fr-BE" dirty="0"/>
              <a:t>M</a:t>
            </a:r>
            <a:r>
              <a:rPr lang="fr-BE" dirty="0" smtClean="0"/>
              <a:t>odifications</a:t>
            </a:r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E013EC-F8A0-4267-9738-D1DDD5380D27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4481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sz="3800" dirty="0"/>
              <a:t>The Office for International Relations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Out-</a:t>
            </a:r>
            <a:r>
              <a:rPr lang="fr-BE" dirty="0" err="1" smtClean="0"/>
              <a:t>going</a:t>
            </a:r>
            <a:r>
              <a:rPr lang="fr-BE" dirty="0" smtClean="0"/>
              <a:t> </a:t>
            </a:r>
            <a:r>
              <a:rPr lang="fr-BE" dirty="0" err="1" smtClean="0"/>
              <a:t>students</a:t>
            </a:r>
            <a:r>
              <a:rPr lang="fr-BE" dirty="0" smtClean="0"/>
              <a:t>: SMS - SMP</a:t>
            </a:r>
          </a:p>
          <a:p>
            <a:pPr lvl="1">
              <a:buFont typeface="Wingdings" pitchFamily="2" charset="2"/>
              <a:buChar char="ü"/>
            </a:pPr>
            <a:r>
              <a:rPr lang="fr-BE" dirty="0"/>
              <a:t>G</a:t>
            </a:r>
            <a:r>
              <a:rPr lang="fr-BE" dirty="0" smtClean="0"/>
              <a:t>eneral informations</a:t>
            </a:r>
          </a:p>
          <a:p>
            <a:pPr lvl="1">
              <a:buFont typeface="Wingdings" pitchFamily="2" charset="2"/>
              <a:buChar char="ü"/>
            </a:pPr>
            <a:r>
              <a:rPr lang="fr-BE" dirty="0" err="1" smtClean="0"/>
              <a:t>Individual</a:t>
            </a:r>
            <a:r>
              <a:rPr lang="fr-BE" dirty="0" smtClean="0"/>
              <a:t> information</a:t>
            </a:r>
          </a:p>
          <a:p>
            <a:pPr lvl="1">
              <a:buFont typeface="Wingdings" pitchFamily="2" charset="2"/>
              <a:buChar char="ü"/>
            </a:pPr>
            <a:r>
              <a:rPr lang="fr-BE" dirty="0" smtClean="0"/>
              <a:t>Application</a:t>
            </a:r>
          </a:p>
          <a:p>
            <a:pPr lvl="1">
              <a:buFont typeface="Wingdings" pitchFamily="2" charset="2"/>
              <a:buChar char="ü"/>
            </a:pPr>
            <a:r>
              <a:rPr lang="fr-BE" dirty="0" err="1" smtClean="0"/>
              <a:t>Contractual</a:t>
            </a:r>
            <a:r>
              <a:rPr lang="fr-BE" dirty="0" smtClean="0"/>
              <a:t> </a:t>
            </a:r>
            <a:r>
              <a:rPr lang="fr-BE" dirty="0" err="1" smtClean="0"/>
              <a:t>procedures</a:t>
            </a:r>
            <a:endParaRPr lang="fr-BE" dirty="0" smtClean="0"/>
          </a:p>
          <a:p>
            <a:pPr lvl="1">
              <a:buFont typeface="Wingdings" pitchFamily="2" charset="2"/>
              <a:buChar char="ü"/>
            </a:pPr>
            <a:r>
              <a:rPr lang="fr-BE" dirty="0" smtClean="0"/>
              <a:t>Contact </a:t>
            </a:r>
            <a:r>
              <a:rPr lang="fr-BE" dirty="0" err="1" smtClean="0"/>
              <a:t>during</a:t>
            </a:r>
            <a:r>
              <a:rPr lang="fr-BE" dirty="0" smtClean="0"/>
              <a:t> the </a:t>
            </a:r>
            <a:r>
              <a:rPr lang="fr-BE" dirty="0" err="1" smtClean="0"/>
              <a:t>stay</a:t>
            </a:r>
            <a:endParaRPr lang="fr-BE" dirty="0" smtClean="0"/>
          </a:p>
          <a:p>
            <a:pPr lvl="1">
              <a:buFont typeface="Wingdings" pitchFamily="2" charset="2"/>
              <a:buChar char="ü"/>
            </a:pPr>
            <a:r>
              <a:rPr lang="fr-BE" dirty="0" smtClean="0"/>
              <a:t>TOR</a:t>
            </a:r>
          </a:p>
          <a:p>
            <a:pPr lvl="1">
              <a:buFont typeface="Wingdings" pitchFamily="2" charset="2"/>
              <a:buChar char="ü"/>
            </a:pPr>
            <a:r>
              <a:rPr lang="fr-BE" dirty="0" smtClean="0"/>
              <a:t>Back—</a:t>
            </a:r>
            <a:r>
              <a:rPr lang="fr-BE" dirty="0" err="1" smtClean="0"/>
              <a:t>debriefing</a:t>
            </a:r>
            <a:r>
              <a:rPr lang="fr-BE" dirty="0" smtClean="0"/>
              <a:t> </a:t>
            </a:r>
          </a:p>
          <a:p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E013EC-F8A0-4267-9738-D1DDD5380D27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1108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sz="3800" dirty="0"/>
              <a:t>The Office for International Relations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In-</a:t>
            </a:r>
            <a:r>
              <a:rPr lang="fr-BE" dirty="0" err="1" smtClean="0"/>
              <a:t>Coming</a:t>
            </a:r>
            <a:r>
              <a:rPr lang="fr-BE" dirty="0" smtClean="0"/>
              <a:t> </a:t>
            </a:r>
            <a:r>
              <a:rPr lang="fr-BE" dirty="0" err="1" smtClean="0"/>
              <a:t>students</a:t>
            </a:r>
            <a:r>
              <a:rPr lang="fr-BE" dirty="0" smtClean="0"/>
              <a:t>:</a:t>
            </a:r>
          </a:p>
          <a:p>
            <a:endParaRPr lang="fr-BE" dirty="0" smtClean="0"/>
          </a:p>
          <a:p>
            <a:pPr lvl="1">
              <a:buFont typeface="Wingdings" pitchFamily="2" charset="2"/>
              <a:buChar char="ü"/>
            </a:pPr>
            <a:r>
              <a:rPr lang="fr-BE" dirty="0" err="1" smtClean="0"/>
              <a:t>Before</a:t>
            </a:r>
            <a:endParaRPr lang="fr-BE" dirty="0" smtClean="0"/>
          </a:p>
          <a:p>
            <a:pPr lvl="1">
              <a:buFont typeface="Wingdings" pitchFamily="2" charset="2"/>
              <a:buChar char="ü"/>
            </a:pPr>
            <a:r>
              <a:rPr lang="fr-BE" dirty="0" err="1" smtClean="0"/>
              <a:t>During</a:t>
            </a:r>
            <a:endParaRPr lang="fr-BE" dirty="0" smtClean="0"/>
          </a:p>
          <a:p>
            <a:pPr lvl="1">
              <a:buFont typeface="Wingdings" pitchFamily="2" charset="2"/>
              <a:buChar char="ü"/>
            </a:pPr>
            <a:r>
              <a:rPr lang="fr-BE" dirty="0" err="1" smtClean="0"/>
              <a:t>After</a:t>
            </a:r>
            <a:endParaRPr lang="fr-BE" dirty="0" smtClean="0"/>
          </a:p>
          <a:p>
            <a:pPr marL="0" indent="0">
              <a:buNone/>
            </a:pPr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E013EC-F8A0-4267-9738-D1DDD5380D27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2030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97075"/>
            <a:ext cx="8429652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GB" sz="3600" b="1" dirty="0" smtClean="0"/>
              <a:t>The « </a:t>
            </a:r>
            <a:r>
              <a:rPr lang="en-GB" sz="3600" b="1" dirty="0" err="1" smtClean="0"/>
              <a:t>Hautes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Ecoles</a:t>
            </a:r>
            <a:r>
              <a:rPr lang="en-GB" sz="3600" b="1" dirty="0" smtClean="0"/>
              <a:t> » </a:t>
            </a:r>
            <a:br>
              <a:rPr lang="en-GB" sz="3600" b="1" dirty="0" smtClean="0"/>
            </a:br>
            <a:r>
              <a:rPr lang="en-GB" sz="3600" b="1" dirty="0" smtClean="0"/>
              <a:t>in the French Community </a:t>
            </a:r>
            <a:br>
              <a:rPr lang="en-GB" sz="3600" b="1" dirty="0" smtClean="0"/>
            </a:br>
            <a:r>
              <a:rPr lang="en-GB" sz="3600" b="1" dirty="0" smtClean="0"/>
              <a:t>of Belgium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643563"/>
            <a:ext cx="9144000" cy="1214437"/>
          </a:xfrm>
        </p:spPr>
        <p:txBody>
          <a:bodyPr/>
          <a:lstStyle/>
          <a:p>
            <a:pPr eaLnBrk="1" hangingPunct="1">
              <a:defRPr/>
            </a:pPr>
            <a:endParaRPr lang="en-GB" sz="2400" dirty="0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687763" y="44513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3131840" y="638175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fr-FR" smtClean="0"/>
              <a:t>ICAEN DUSHANBE 2012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422629-F644-441C-989E-2B74260DB202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sz="3800" dirty="0"/>
              <a:t>The Office for International Relations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chemeClr val="hlink"/>
              </a:buClr>
              <a:buSzPct val="120000"/>
              <a:buFontTx/>
              <a:buChar char="•"/>
            </a:pPr>
            <a:r>
              <a:rPr lang="fr-BE" dirty="0"/>
              <a:t>Administrative and </a:t>
            </a:r>
            <a:r>
              <a:rPr lang="fr-BE" dirty="0" err="1"/>
              <a:t>financial</a:t>
            </a:r>
            <a:r>
              <a:rPr lang="fr-BE" dirty="0"/>
              <a:t> management</a:t>
            </a:r>
          </a:p>
          <a:p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E013EC-F8A0-4267-9738-D1DDD5380D27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6592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fr-BE" sz="6600" dirty="0" err="1" smtClean="0"/>
              <a:t>Thank</a:t>
            </a:r>
            <a:r>
              <a:rPr lang="fr-BE" sz="6600" dirty="0" smtClean="0"/>
              <a:t> </a:t>
            </a:r>
            <a:r>
              <a:rPr lang="fr-BE" sz="6600" dirty="0" err="1" smtClean="0"/>
              <a:t>you</a:t>
            </a:r>
            <a:r>
              <a:rPr lang="fr-BE" sz="6600" dirty="0" smtClean="0"/>
              <a:t> </a:t>
            </a:r>
          </a:p>
          <a:p>
            <a:pPr algn="ctr">
              <a:buNone/>
            </a:pPr>
            <a:r>
              <a:rPr lang="fr-BE" sz="6600" dirty="0" smtClean="0"/>
              <a:t>for </a:t>
            </a:r>
            <a:r>
              <a:rPr lang="fr-BE" sz="6600" dirty="0" err="1" smtClean="0"/>
              <a:t>your</a:t>
            </a:r>
            <a:r>
              <a:rPr lang="fr-BE" sz="6600" dirty="0" smtClean="0"/>
              <a:t> attention</a:t>
            </a:r>
            <a:endParaRPr lang="fr-FR" sz="6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E013EC-F8A0-4267-9738-D1DDD5380D27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val 2"/>
          <p:cNvSpPr>
            <a:spLocks noChangeArrowheads="1"/>
          </p:cNvSpPr>
          <p:nvPr/>
        </p:nvSpPr>
        <p:spPr bwMode="auto">
          <a:xfrm>
            <a:off x="357158" y="1341438"/>
            <a:ext cx="8143932" cy="4752975"/>
          </a:xfrm>
          <a:prstGeom prst="ellipse">
            <a:avLst/>
          </a:prstGeom>
          <a:noFill/>
          <a:ln w="76200">
            <a:solidFill>
              <a:srgbClr val="99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BE"/>
          </a:p>
        </p:txBody>
      </p:sp>
      <p:sp>
        <p:nvSpPr>
          <p:cNvPr id="22531" name="Oval 3"/>
          <p:cNvSpPr>
            <a:spLocks noChangeArrowheads="1"/>
          </p:cNvSpPr>
          <p:nvPr/>
        </p:nvSpPr>
        <p:spPr bwMode="auto">
          <a:xfrm>
            <a:off x="3276600" y="3573463"/>
            <a:ext cx="2160588" cy="2232025"/>
          </a:xfrm>
          <a:prstGeom prst="ellipse">
            <a:avLst/>
          </a:prstGeom>
          <a:solidFill>
            <a:srgbClr val="9999FF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BE"/>
              <a:t>20</a:t>
            </a:r>
          </a:p>
          <a:p>
            <a:pPr algn="ctr"/>
            <a:r>
              <a:rPr lang="fr-BE"/>
              <a:t>HAUTES ECOLES</a:t>
            </a:r>
          </a:p>
          <a:p>
            <a:pPr algn="ctr"/>
            <a:r>
              <a:rPr lang="fr-BE"/>
              <a:t>75000 students</a:t>
            </a:r>
            <a:endParaRPr lang="fr-FR"/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928688" y="2428875"/>
            <a:ext cx="2160587" cy="2232025"/>
          </a:xfrm>
          <a:prstGeom prst="ellipse">
            <a:avLst/>
          </a:prstGeom>
          <a:solidFill>
            <a:srgbClr val="9999FF"/>
          </a:solidFill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BE"/>
              <a:t>3 </a:t>
            </a:r>
          </a:p>
          <a:p>
            <a:pPr algn="ctr"/>
            <a:r>
              <a:rPr lang="en-US"/>
              <a:t>UNIVERSITARY</a:t>
            </a:r>
          </a:p>
          <a:p>
            <a:pPr algn="ctr"/>
            <a:r>
              <a:rPr lang="fr-BE"/>
              <a:t>ACADEMIES</a:t>
            </a:r>
          </a:p>
          <a:p>
            <a:pPr algn="ctr"/>
            <a:r>
              <a:rPr lang="fr-BE"/>
              <a:t>70000 students</a:t>
            </a:r>
            <a:endParaRPr lang="fr-FR"/>
          </a:p>
        </p:txBody>
      </p:sp>
      <p:sp>
        <p:nvSpPr>
          <p:cNvPr id="22533" name="Oval 6"/>
          <p:cNvSpPr>
            <a:spLocks noChangeArrowheads="1"/>
          </p:cNvSpPr>
          <p:nvPr/>
        </p:nvSpPr>
        <p:spPr bwMode="auto">
          <a:xfrm>
            <a:off x="6300788" y="3213100"/>
            <a:ext cx="2016125" cy="1439863"/>
          </a:xfrm>
          <a:prstGeom prst="ellipse">
            <a:avLst/>
          </a:prstGeom>
          <a:solidFill>
            <a:srgbClr val="9999FF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  <a:p>
            <a:pPr algn="ctr"/>
            <a:r>
              <a:rPr lang="en-GB"/>
              <a:t>17</a:t>
            </a:r>
          </a:p>
          <a:p>
            <a:pPr algn="ctr"/>
            <a:r>
              <a:rPr lang="en-GB"/>
              <a:t>Art academies</a:t>
            </a:r>
          </a:p>
          <a:p>
            <a:pPr algn="ctr"/>
            <a:r>
              <a:rPr lang="en-GB"/>
              <a:t>7000 students</a:t>
            </a:r>
            <a:r>
              <a:rPr lang="fr-BE"/>
              <a:t> </a:t>
            </a:r>
          </a:p>
          <a:p>
            <a:pPr algn="ctr"/>
            <a:endParaRPr lang="fr-FR"/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0" y="131763"/>
            <a:ext cx="8715404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BE" sz="7200" dirty="0"/>
              <a:t>HIGHER EDUCATION</a:t>
            </a:r>
            <a:endParaRPr lang="fr-FR" sz="72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7BB26-BF63-4F99-9288-0A8E08CADD8F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65400"/>
            <a:ext cx="9144000" cy="1431925"/>
          </a:xfrm>
        </p:spPr>
        <p:txBody>
          <a:bodyPr/>
          <a:lstStyle/>
          <a:p>
            <a:pPr eaLnBrk="1" hangingPunct="1">
              <a:defRPr/>
            </a:pPr>
            <a:r>
              <a:rPr lang="fr-BE" sz="7200" smtClean="0"/>
              <a:t>HAUTES ECOLES</a:t>
            </a:r>
            <a:endParaRPr lang="fr-FR" sz="72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37063"/>
            <a:ext cx="9144000" cy="1198562"/>
          </a:xfrm>
        </p:spPr>
        <p:txBody>
          <a:bodyPr/>
          <a:lstStyle/>
          <a:p>
            <a:pPr eaLnBrk="1" hangingPunct="1">
              <a:defRPr/>
            </a:pPr>
            <a:r>
              <a:rPr lang="fr-BE" sz="4800" dirty="0" err="1" smtClean="0"/>
              <a:t>Higher</a:t>
            </a:r>
            <a:r>
              <a:rPr lang="fr-BE" sz="4800" dirty="0" smtClean="0"/>
              <a:t> Education Institutions</a:t>
            </a:r>
            <a:endParaRPr lang="fr-FR" sz="4800" dirty="0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1412875"/>
            <a:ext cx="9144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BE" sz="7200"/>
              <a:t>BELGIUM</a:t>
            </a:r>
            <a:endParaRPr lang="fr-FR" sz="720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422629-F644-441C-989E-2B74260DB202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14356"/>
            <a:ext cx="9144000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fr-BE" sz="4800" dirty="0" smtClean="0"/>
              <a:t>A </a:t>
            </a:r>
            <a:r>
              <a:rPr lang="fr-BE" sz="4800" dirty="0" err="1" smtClean="0"/>
              <a:t>vocational</a:t>
            </a:r>
            <a:r>
              <a:rPr lang="fr-BE" sz="4800" dirty="0" smtClean="0"/>
              <a:t> programme</a:t>
            </a:r>
            <a:br>
              <a:rPr lang="fr-BE" sz="4800" dirty="0" smtClean="0"/>
            </a:br>
            <a:endParaRPr lang="fr-FR" sz="40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785926"/>
            <a:ext cx="9144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PLACEMENTS</a:t>
            </a:r>
            <a:endParaRPr kumimoji="0" lang="fr-FR" sz="4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43042" y="3357562"/>
            <a:ext cx="62151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fr-BE" sz="4000" dirty="0" smtClean="0"/>
              <a:t>TEACHERS 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fr-BE" sz="4000" dirty="0" smtClean="0"/>
              <a:t>+ 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GB" sz="4000" dirty="0" smtClean="0"/>
              <a:t>PROFESSIONALS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7BB26-BF63-4F99-9288-0A8E08CADD8F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65659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600" b="1" i="1" dirty="0" smtClean="0"/>
              <a:t/>
            </a:r>
            <a:br>
              <a:rPr lang="en-GB" sz="3600" b="1" i="1" dirty="0" smtClean="0"/>
            </a:br>
            <a:r>
              <a:rPr lang="en-GB" sz="3600" b="1" i="1" dirty="0" smtClean="0"/>
              <a:t/>
            </a:r>
            <a:br>
              <a:rPr lang="en-GB" sz="3600" b="1" i="1" dirty="0" smtClean="0"/>
            </a:br>
            <a:r>
              <a:rPr lang="en-GB" sz="3600" b="1" i="1" dirty="0" smtClean="0"/>
              <a:t>First cycle: 3 years (Bachelor)</a:t>
            </a:r>
            <a:br>
              <a:rPr lang="en-GB" sz="3600" b="1" i="1" dirty="0" smtClean="0"/>
            </a:br>
            <a:r>
              <a:rPr lang="en-GB" sz="2800" b="1" i="1" dirty="0" smtClean="0"/>
              <a:t>(180 ECTS)</a:t>
            </a:r>
            <a:r>
              <a:rPr lang="en-GB" sz="3600" b="1" i="1" dirty="0" smtClean="0"/>
              <a:t/>
            </a:r>
            <a:br>
              <a:rPr lang="en-GB" sz="3600" b="1" i="1" dirty="0" smtClean="0"/>
            </a:br>
            <a:r>
              <a:rPr lang="en-GB" sz="3600" b="1" i="1" dirty="0" smtClean="0"/>
              <a:t>+</a:t>
            </a:r>
            <a:br>
              <a:rPr lang="en-GB" sz="3600" b="1" i="1" dirty="0" smtClean="0"/>
            </a:br>
            <a:r>
              <a:rPr lang="en-GB" sz="3600" b="1" i="1" dirty="0" smtClean="0"/>
              <a:t>Second cycle: 1 or 2 years (Master)</a:t>
            </a:r>
            <a:br>
              <a:rPr lang="en-GB" sz="3600" b="1" i="1" dirty="0" smtClean="0"/>
            </a:br>
            <a:r>
              <a:rPr lang="en-GB" sz="2800" b="1" i="1" dirty="0" smtClean="0"/>
              <a:t>(60 or 120 ECTS)</a:t>
            </a:r>
            <a:endParaRPr lang="en-GB" sz="3600" b="1" i="1" dirty="0" smtClean="0"/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0" y="63500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BE" sz="3600" b="1"/>
              <a:t>UNIVERSITY PROGRAMME</a:t>
            </a:r>
          </a:p>
          <a:p>
            <a:pPr algn="ctr"/>
            <a:r>
              <a:rPr lang="fr-BE" sz="3600" b="1"/>
              <a:t>(4 or 5 year)</a:t>
            </a:r>
            <a:endParaRPr lang="fr-FR" sz="3600" b="1"/>
          </a:p>
        </p:txBody>
      </p:sp>
      <p:sp>
        <p:nvSpPr>
          <p:cNvPr id="12292" name="AutoShape 5"/>
          <p:cNvSpPr>
            <a:spLocks noChangeArrowheads="1"/>
          </p:cNvSpPr>
          <p:nvPr/>
        </p:nvSpPr>
        <p:spPr bwMode="auto">
          <a:xfrm>
            <a:off x="4214813" y="2000250"/>
            <a:ext cx="523875" cy="723900"/>
          </a:xfrm>
          <a:prstGeom prst="downArrow">
            <a:avLst>
              <a:gd name="adj1" fmla="val 50000"/>
              <a:gd name="adj2" fmla="val 34545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BE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7BB26-BF63-4F99-9288-0A8E08CADD8F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276872"/>
            <a:ext cx="8229600" cy="13843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fr-BE" sz="7200" dirty="0"/>
              <a:t>The Haute Ecole Charlemagne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E013EC-F8A0-4267-9738-D1DDD5380D27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6391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http://frenchatfams.wikispaces.com/file/view/belgie.gif/128191463/belgie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581" y="12467"/>
            <a:ext cx="7053832" cy="68771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lèche droite à entaille 5"/>
          <p:cNvSpPr/>
          <p:nvPr/>
        </p:nvSpPr>
        <p:spPr>
          <a:xfrm>
            <a:off x="-1764704" y="2564904"/>
            <a:ext cx="1224653" cy="654721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6148" name="Picture 4" descr="http://www.artfact.ulg.ac.be/publicationjpeg/lg_gare_mmx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6352"/>
            <a:ext cx="8535937" cy="61031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E013EC-F8A0-4267-9738-D1DDD5380D27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pic>
        <p:nvPicPr>
          <p:cNvPr id="5" name="Picture 2" descr="http://www.worldatlas.com/webimage/countrys/europe/europe_map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467"/>
            <a:ext cx="5621635" cy="68509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lèche droite à entaille 8"/>
          <p:cNvSpPr/>
          <p:nvPr/>
        </p:nvSpPr>
        <p:spPr>
          <a:xfrm>
            <a:off x="-3636912" y="3429000"/>
            <a:ext cx="1224653" cy="654721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="" xmlns:p14="http://schemas.microsoft.com/office/powerpoint/2010/main" val="27855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88889E-6 1.11111E-6 L 0.67726 0.01065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854" y="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500"/>
                            </p:stCondLst>
                            <p:childTnLst>
                              <p:par>
                                <p:cTn id="12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63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88889E-6 1.11111E-6 L 0.67726 0.01065 " pathEditMode="relative" rAng="0" ptsTypes="AA">
                                      <p:cBhvr>
                                        <p:cTn id="2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854" y="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9" grpId="0" animBg="1"/>
      <p:bldP spid="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smtClean="0"/>
              <a:t>The Haute Ecole Charlemagne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dirty="0">
                <a:effectLst/>
              </a:rPr>
              <a:t>The Haute </a:t>
            </a:r>
            <a:r>
              <a:rPr lang="en-GB" sz="4000" dirty="0" err="1">
                <a:effectLst/>
              </a:rPr>
              <a:t>Ecole</a:t>
            </a:r>
            <a:r>
              <a:rPr lang="en-GB" sz="4000" dirty="0">
                <a:effectLst/>
              </a:rPr>
              <a:t> Charlemagne (HECh) proposes higher education programmes organised by the French Community of Belgium. </a:t>
            </a:r>
            <a:endParaRPr lang="en-GB" sz="4000" dirty="0" smtClean="0">
              <a:effectLst/>
            </a:endParaRPr>
          </a:p>
          <a:p>
            <a:r>
              <a:rPr lang="en-GB" sz="4000" dirty="0" smtClean="0">
                <a:effectLst/>
              </a:rPr>
              <a:t>HECh </a:t>
            </a:r>
            <a:r>
              <a:rPr lang="en-GB" sz="4000" dirty="0">
                <a:effectLst/>
              </a:rPr>
              <a:t>is a partner of the </a:t>
            </a:r>
            <a:r>
              <a:rPr lang="en-GB" sz="4000" dirty="0" smtClean="0">
                <a:effectLst/>
              </a:rPr>
              <a:t>University of Liège</a:t>
            </a:r>
            <a:endParaRPr lang="fr-BE" sz="4000" dirty="0">
              <a:effectLst/>
            </a:endParaRPr>
          </a:p>
          <a:p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ICAEN DUSHANBE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7BB26-BF63-4F99-9288-0A8E08CADD8F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283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éan">
  <a:themeElements>
    <a:clrScheme name="Océan 9">
      <a:dk1>
        <a:srgbClr val="010199"/>
      </a:dk1>
      <a:lt1>
        <a:srgbClr val="990033"/>
      </a:lt1>
      <a:dk2>
        <a:srgbClr val="000099"/>
      </a:dk2>
      <a:lt2>
        <a:srgbClr val="660033"/>
      </a:lt2>
      <a:accent1>
        <a:srgbClr val="33CCCC"/>
      </a:accent1>
      <a:accent2>
        <a:srgbClr val="00C600"/>
      </a:accent2>
      <a:accent3>
        <a:srgbClr val="AAAACA"/>
      </a:accent3>
      <a:accent4>
        <a:srgbClr val="82002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é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é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 9">
        <a:dk1>
          <a:srgbClr val="010199"/>
        </a:dk1>
        <a:lt1>
          <a:srgbClr val="990033"/>
        </a:lt1>
        <a:dk2>
          <a:srgbClr val="000099"/>
        </a:dk2>
        <a:lt2>
          <a:srgbClr val="660033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82002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732</TotalTime>
  <Words>1314</Words>
  <Application>Microsoft Office PowerPoint</Application>
  <PresentationFormat>Presentación en pantalla (4:3)</PresentationFormat>
  <Paragraphs>203</Paragraphs>
  <Slides>21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Océan</vt:lpstr>
      <vt:lpstr>Diapositiva 1</vt:lpstr>
      <vt:lpstr>The « Hautes Ecoles »  in the French Community  of Belgium</vt:lpstr>
      <vt:lpstr>Diapositiva 3</vt:lpstr>
      <vt:lpstr>HAUTES ECOLES</vt:lpstr>
      <vt:lpstr>A vocational programme </vt:lpstr>
      <vt:lpstr>  First cycle: 3 years (Bachelor) (180 ECTS) + Second cycle: 1 or 2 years (Master) (60 or 120 ECTS)</vt:lpstr>
      <vt:lpstr>The Haute Ecole Charlemagne</vt:lpstr>
      <vt:lpstr>Diapositiva 8</vt:lpstr>
      <vt:lpstr>The Haute Ecole Charlemagne</vt:lpstr>
      <vt:lpstr>The Haute Ecole Charlemagne</vt:lpstr>
      <vt:lpstr>The Haute Ecole Charlemagne</vt:lpstr>
      <vt:lpstr>The Haute Ecole Charlemagne</vt:lpstr>
      <vt:lpstr>The Haute Ecole Charlemagne</vt:lpstr>
      <vt:lpstr>The Office for International Relations</vt:lpstr>
      <vt:lpstr>The Office for International Relations</vt:lpstr>
      <vt:lpstr>The Office for International Relations</vt:lpstr>
      <vt:lpstr>The Office for International Relations</vt:lpstr>
      <vt:lpstr>The Office for International Relations</vt:lpstr>
      <vt:lpstr>The Office for International Relations</vt:lpstr>
      <vt:lpstr>The Office for International Relations</vt:lpstr>
      <vt:lpstr>Diapositiva 21</vt:lpstr>
    </vt:vector>
  </TitlesOfParts>
  <Company>ISTI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erasmus</dc:creator>
  <cp:lastModifiedBy>casa</cp:lastModifiedBy>
  <cp:revision>151</cp:revision>
  <dcterms:created xsi:type="dcterms:W3CDTF">2006-09-26T12:23:54Z</dcterms:created>
  <dcterms:modified xsi:type="dcterms:W3CDTF">2013-11-05T19:25:06Z</dcterms:modified>
</cp:coreProperties>
</file>