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8" r:id="rId5"/>
    <p:sldId id="263" r:id="rId6"/>
    <p:sldId id="264" r:id="rId7"/>
    <p:sldId id="27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115" d="100"/>
          <a:sy n="115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F6F6D3-7DC9-47F8-B97E-E9C9E460A914}" type="datetimeFigureOut">
              <a:rPr lang="es-ES" smtClean="0"/>
              <a:pPr/>
              <a:t>27/06/2012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667C85-1D9A-406E-9E76-A444286917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785926"/>
            <a:ext cx="7772400" cy="302538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Tempus Project </a:t>
            </a:r>
            <a:r>
              <a:rPr lang="es-ES" dirty="0" smtClean="0"/>
              <a:t>TEMPUS-SMGR 516663-TEMPUS-1-2011-ES </a:t>
            </a:r>
            <a:endParaRPr lang="es-ES" dirty="0"/>
          </a:p>
          <a:p>
            <a:pPr>
              <a:defRPr/>
            </a:pPr>
            <a:r>
              <a:rPr lang="en-GB" i="1" dirty="0" smtClean="0"/>
              <a:t>I</a:t>
            </a:r>
            <a:r>
              <a:rPr lang="en-US" i="1" dirty="0" err="1" smtClean="0"/>
              <a:t>nternationalization</a:t>
            </a:r>
            <a:r>
              <a:rPr lang="en-US" i="1" dirty="0" smtClean="0"/>
              <a:t> in Central Asia and the Eastern </a:t>
            </a:r>
            <a:r>
              <a:rPr lang="en-US" i="1" dirty="0" err="1" smtClean="0"/>
              <a:t>Neighbouring</a:t>
            </a:r>
            <a:r>
              <a:rPr lang="en-US" i="1" dirty="0" smtClean="0"/>
              <a:t> Area</a:t>
            </a:r>
            <a:endParaRPr lang="es-ES" dirty="0"/>
          </a:p>
          <a:p>
            <a:pPr>
              <a:defRPr/>
            </a:pPr>
            <a:r>
              <a:rPr lang="en-GB" i="1" dirty="0" smtClean="0"/>
              <a:t>(ICAEN)</a:t>
            </a:r>
          </a:p>
          <a:p>
            <a:pPr>
              <a:defRPr/>
            </a:pPr>
            <a:r>
              <a:rPr lang="es-ES" sz="1600" dirty="0" smtClean="0">
                <a:solidFill>
                  <a:srgbClr val="FF0000"/>
                </a:solidFill>
              </a:rPr>
              <a:t>http://institucional.us.es/tempusicaen/</a:t>
            </a:r>
            <a:endParaRPr lang="es-E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ICAEN project aims at </a:t>
            </a:r>
            <a:r>
              <a:rPr lang="en-US" dirty="0" err="1" smtClean="0"/>
              <a:t>strenghtening</a:t>
            </a:r>
            <a:r>
              <a:rPr lang="en-US" dirty="0" smtClean="0"/>
              <a:t> capacities for international cooperation in countries of the Eastern </a:t>
            </a:r>
            <a:r>
              <a:rPr lang="en-US" dirty="0" err="1" smtClean="0"/>
              <a:t>Neighbouring</a:t>
            </a:r>
            <a:r>
              <a:rPr lang="en-US" dirty="0" smtClean="0"/>
              <a:t> Area and Central Asia in order to contribute to better international networking &amp; exploitation of institutional &amp; national internationalization potentials in the involved regions. 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Specifically, the project aims at systematic analysis &amp; benchmarking of potentials and development of national recommendations for boosting </a:t>
            </a:r>
            <a:r>
              <a:rPr lang="en-US" dirty="0" err="1" smtClean="0"/>
              <a:t>internationalisation</a:t>
            </a:r>
            <a:r>
              <a:rPr lang="en-US" dirty="0" smtClean="0"/>
              <a:t> of Teaching, Learning &amp; Research in Belarus, Georgia &amp; Tajikistan.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action further foresees </a:t>
            </a:r>
            <a:r>
              <a:rPr lang="en-US" dirty="0" err="1" smtClean="0"/>
              <a:t>strenghtening</a:t>
            </a:r>
            <a:r>
              <a:rPr lang="en-US" dirty="0" smtClean="0"/>
              <a:t> of strategic, infrastructural &amp; human capacities in 6 universities as a model for the development &amp; </a:t>
            </a:r>
            <a:r>
              <a:rPr lang="en-US" dirty="0" err="1" smtClean="0"/>
              <a:t>modernisation</a:t>
            </a:r>
            <a:r>
              <a:rPr lang="en-US" dirty="0" smtClean="0"/>
              <a:t> of institutional management of </a:t>
            </a:r>
            <a:r>
              <a:rPr lang="en-US" dirty="0" err="1" smtClean="0"/>
              <a:t>internationalisation</a:t>
            </a:r>
            <a:r>
              <a:rPr lang="en-US" dirty="0" smtClean="0"/>
              <a:t> in the three Partner Countries.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At the core of the project also lies the development of an international network as a platform for regular dialogue &amp; exploitation of synergies in </a:t>
            </a:r>
            <a:r>
              <a:rPr lang="en-US" dirty="0" err="1" smtClean="0"/>
              <a:t>internationalisation</a:t>
            </a:r>
            <a:r>
              <a:rPr lang="en-US" dirty="0" smtClean="0"/>
              <a:t> in a multi-regional context.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specific objectives will be </a:t>
            </a:r>
            <a:r>
              <a:rPr lang="en-US" dirty="0" err="1" smtClean="0"/>
              <a:t>realised</a:t>
            </a:r>
            <a:r>
              <a:rPr lang="en-US" dirty="0" smtClean="0"/>
              <a:t> through carefully planned actions at institutional, national &amp; multi-regional levels including: implementation of a set of comprehensive strategic and managerial trainings &amp; infrastructural measures at the level of the institutions involved; benchmarking </a:t>
            </a:r>
            <a:r>
              <a:rPr lang="en-GB" dirty="0" smtClean="0"/>
              <a:t>exercises</a:t>
            </a:r>
            <a:r>
              <a:rPr lang="en-US" dirty="0" smtClean="0"/>
              <a:t> &amp; development of  national recommendations for boosting research &amp; </a:t>
            </a:r>
            <a:r>
              <a:rPr lang="en-US" dirty="0" err="1" smtClean="0"/>
              <a:t>internationalisation</a:t>
            </a:r>
            <a:r>
              <a:rPr lang="en-US" dirty="0" smtClean="0"/>
              <a:t> potentials in Teaching/Learning, development of best-practice manuals for Higher Education Institutions on how to improve their policies &amp; management of International Relations. The action is complemented by extensive dissemination &amp; networking activities including national roundtables &amp; international network conferences. The partnership comprises 14 institutions including four EU universities with varied and extensive experience in </a:t>
            </a:r>
            <a:r>
              <a:rPr lang="en-US" dirty="0" err="1" smtClean="0"/>
              <a:t>internationalisation</a:t>
            </a:r>
            <a:r>
              <a:rPr lang="en-US" dirty="0" smtClean="0"/>
              <a:t>, 6 partner country universities representing various challenges in the process of shaping </a:t>
            </a:r>
            <a:r>
              <a:rPr lang="en-US" dirty="0" err="1" smtClean="0"/>
              <a:t>internationalisation</a:t>
            </a:r>
            <a:r>
              <a:rPr lang="en-US" dirty="0" smtClean="0"/>
              <a:t> strategies, students organizations &amp; Ministries of Education. 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Project Summary </a:t>
            </a:r>
            <a:b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 Benchmarking &amp; identification of potentials and development of national recommendations for </a:t>
            </a:r>
            <a:r>
              <a:rPr lang="en-US" dirty="0" err="1" smtClean="0"/>
              <a:t>internationalisation</a:t>
            </a:r>
            <a:r>
              <a:rPr lang="en-US" dirty="0" smtClean="0"/>
              <a:t> of teaching, learning &amp; research in 3 partner countries of the  Eastern </a:t>
            </a:r>
            <a:r>
              <a:rPr lang="en-US" dirty="0" err="1" smtClean="0"/>
              <a:t>Neighbouring</a:t>
            </a:r>
            <a:r>
              <a:rPr lang="en-US" dirty="0" smtClean="0"/>
              <a:t> </a:t>
            </a:r>
            <a:r>
              <a:rPr lang="en-US" dirty="0" smtClean="0"/>
              <a:t>Area &amp; Central Asia by 2013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2. Enhancement of structural &amp; human capacities for the development and implementation of policies and structures for international relations in 6 universities in Belarus, Georgia and Tajikistan by 2014;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3. Development of a multi-regional network for a structured dialogue on </a:t>
            </a:r>
            <a:r>
              <a:rPr lang="en-US" dirty="0" err="1" smtClean="0"/>
              <a:t>internationalisation</a:t>
            </a:r>
            <a:r>
              <a:rPr lang="en-US" dirty="0" smtClean="0"/>
              <a:t> and promotion of multi-lateral cooperation in Higher Education in BE-GE-TJ by Oct. 2014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SPECIFIC OBJECTIVES</a:t>
            </a:r>
            <a:b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National Legal framework supportive of internationalization</a:t>
            </a:r>
            <a:endParaRPr lang="es-ES" sz="2800" dirty="0" smtClean="0"/>
          </a:p>
          <a:p>
            <a:r>
              <a:rPr lang="en-US" sz="2800" dirty="0" smtClean="0"/>
              <a:t>	-Comprehensive legal framework at the Ministry of 			Education</a:t>
            </a:r>
            <a:endParaRPr lang="es-ES" sz="2800" dirty="0" smtClean="0"/>
          </a:p>
          <a:p>
            <a:r>
              <a:rPr lang="en-US" sz="2800" dirty="0" smtClean="0"/>
              <a:t>	-Fostering competition among universities</a:t>
            </a:r>
            <a:endParaRPr lang="es-ES" sz="2800" dirty="0" smtClean="0"/>
          </a:p>
          <a:p>
            <a:r>
              <a:rPr lang="en-US" sz="2800" dirty="0" smtClean="0"/>
              <a:t>	-Recognition (incentives) for professors and staff to 	foster internationalization</a:t>
            </a:r>
          </a:p>
          <a:p>
            <a:pPr lvl="3">
              <a:buNone/>
            </a:pPr>
            <a:r>
              <a:rPr lang="en-US" sz="1200" dirty="0" smtClean="0"/>
              <a:t>-</a:t>
            </a:r>
            <a:r>
              <a:rPr lang="en-US" sz="2900" dirty="0" smtClean="0"/>
              <a:t>Recognition of studies done abroad</a:t>
            </a:r>
            <a:endParaRPr lang="es-ES" sz="2900" dirty="0" smtClean="0"/>
          </a:p>
          <a:p>
            <a:r>
              <a:rPr lang="en-US" sz="2800" dirty="0" smtClean="0"/>
              <a:t>	-Possibility of forcing national/international mobility as a 		requisite for promotion of staff</a:t>
            </a:r>
            <a:endParaRPr lang="es-ES" sz="2800" dirty="0" smtClean="0"/>
          </a:p>
          <a:p>
            <a:r>
              <a:rPr lang="en-US" sz="2800" dirty="0" smtClean="0"/>
              <a:t>	-Measures to increase reception of foreign students and 			professors (for instance, relaxing of visa requirements)</a:t>
            </a:r>
            <a:endParaRPr lang="es-ES" sz="2800" dirty="0" smtClean="0"/>
          </a:p>
          <a:p>
            <a:r>
              <a:rPr lang="en-US" sz="2800" dirty="0" smtClean="0"/>
              <a:t>	</a:t>
            </a:r>
          </a:p>
          <a:p>
            <a:r>
              <a:rPr lang="en-US" sz="2800" dirty="0" smtClean="0"/>
              <a:t>National Budget supporting internationalization (</a:t>
            </a:r>
            <a:r>
              <a:rPr lang="en-US" sz="2800" dirty="0" err="1" smtClean="0"/>
              <a:t>eg</a:t>
            </a:r>
            <a:r>
              <a:rPr lang="en-US" sz="2800" dirty="0" smtClean="0"/>
              <a:t>, grants at the Government level like those of the Campus of Excellence) </a:t>
            </a:r>
          </a:p>
          <a:p>
            <a:r>
              <a:rPr lang="en-US" sz="2800" dirty="0" smtClean="0"/>
              <a:t>	-Tax benefits to donors supporting universities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z="27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REQUIREMENTS NECESSARY FOR INTERNATIONALIZATION OF </a:t>
            </a:r>
            <a:r>
              <a:rPr lang="fr-BE" sz="2700" dirty="0" err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HEIs</a:t>
            </a:r>
            <a: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Tahoma" pitchFamily="34" charset="0"/>
              </a:rPr>
              <a:t>1. Policy &amp; Strategic Planning of Internationalization in HEIs</a:t>
            </a:r>
          </a:p>
          <a:p>
            <a:r>
              <a:rPr lang="en-US" i="1" dirty="0" smtClean="0">
                <a:solidFill>
                  <a:schemeClr val="accent2"/>
                </a:solidFill>
                <a:latin typeface="Tahoma" pitchFamily="34" charset="0"/>
              </a:rPr>
              <a:t>2. Human Capacity </a:t>
            </a:r>
            <a:r>
              <a:rPr lang="en-US" i="1" dirty="0" smtClean="0">
                <a:solidFill>
                  <a:schemeClr val="accent2"/>
                </a:solidFill>
                <a:latin typeface="Tahoma" pitchFamily="34" charset="0"/>
              </a:rPr>
              <a:t>Building </a:t>
            </a:r>
            <a:r>
              <a:rPr lang="en-US" i="1" dirty="0" smtClean="0">
                <a:solidFill>
                  <a:schemeClr val="accent2"/>
                </a:solidFill>
                <a:latin typeface="Tahoma" pitchFamily="34" charset="0"/>
              </a:rPr>
              <a:t>- International Relations Staff</a:t>
            </a:r>
          </a:p>
          <a:p>
            <a:r>
              <a:rPr lang="en-US" i="1" dirty="0" smtClean="0">
                <a:solidFill>
                  <a:schemeClr val="accent2"/>
                </a:solidFill>
                <a:latin typeface="Tahoma" pitchFamily="34" charset="0"/>
              </a:rPr>
              <a:t>3. Dev. of Potentials for Internationalization in Teaching/Learning/Research</a:t>
            </a:r>
          </a:p>
          <a:p>
            <a:r>
              <a:rPr lang="en-GB" i="1" dirty="0" smtClean="0">
                <a:solidFill>
                  <a:schemeClr val="accent2"/>
                </a:solidFill>
                <a:latin typeface="Tahoma" pitchFamily="34" charset="0"/>
              </a:rPr>
              <a:t>4. Infrastructural Measures</a:t>
            </a:r>
          </a:p>
          <a:p>
            <a:r>
              <a:rPr lang="en-GB" i="1" dirty="0" smtClean="0">
                <a:solidFill>
                  <a:schemeClr val="accent2"/>
                </a:solidFill>
                <a:latin typeface="Tahoma" pitchFamily="34" charset="0"/>
              </a:rPr>
              <a:t>5. Multi-Regional Network for Internationalization</a:t>
            </a:r>
          </a:p>
          <a:p>
            <a:r>
              <a:rPr lang="en-GB" i="1" dirty="0" smtClean="0">
                <a:solidFill>
                  <a:schemeClr val="accent2"/>
                </a:solidFill>
                <a:latin typeface="Tahoma" pitchFamily="34" charset="0"/>
              </a:rPr>
              <a:t>6. Dissemination</a:t>
            </a:r>
          </a:p>
          <a:p>
            <a:r>
              <a:rPr lang="en-GB" i="1" dirty="0" smtClean="0">
                <a:solidFill>
                  <a:schemeClr val="accent2"/>
                </a:solidFill>
                <a:latin typeface="Tahoma" pitchFamily="34" charset="0"/>
              </a:rPr>
              <a:t>7. Sustainability</a:t>
            </a:r>
          </a:p>
          <a:p>
            <a:r>
              <a:rPr lang="en-GB" i="1" dirty="0" smtClean="0">
                <a:solidFill>
                  <a:schemeClr val="accent2"/>
                </a:solidFill>
                <a:latin typeface="Tahoma" pitchFamily="34" charset="0"/>
              </a:rPr>
              <a:t>8. Quality Control Plan</a:t>
            </a:r>
          </a:p>
          <a:p>
            <a:r>
              <a:rPr lang="en-GB" i="1" dirty="0" smtClean="0">
                <a:solidFill>
                  <a:schemeClr val="accent2"/>
                </a:solidFill>
                <a:latin typeface="Tahoma" pitchFamily="34" charset="0"/>
              </a:rPr>
              <a:t>9. Project Management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27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OUTCOMES AS PLANNED IN APPLICATION</a:t>
            </a:r>
            <a: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/>
            </a:r>
            <a:b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</a:b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3538" indent="-363538" eaLnBrk="0" hangingPunct="0">
              <a:spcAft>
                <a:spcPct val="30000"/>
              </a:spcAft>
              <a:buClr>
                <a:srgbClr val="FF8000"/>
              </a:buClr>
              <a:buFont typeface="Wingdings" pitchFamily="2" charset="2"/>
              <a:buChar char="v"/>
              <a:tabLst>
                <a:tab pos="363538" algn="l"/>
                <a:tab pos="711200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Preliminary Training is going on well </a:t>
            </a:r>
          </a:p>
          <a:p>
            <a:pPr marL="363538" indent="-363538" eaLnBrk="0" hangingPunct="0">
              <a:spcAft>
                <a:spcPct val="30000"/>
              </a:spcAft>
              <a:buClr>
                <a:srgbClr val="FF8000"/>
              </a:buClr>
              <a:buFont typeface="Wingdings" pitchFamily="2" charset="2"/>
              <a:buChar char="v"/>
              <a:tabLst>
                <a:tab pos="363538" algn="l"/>
                <a:tab pos="711200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Offices of International Relations being improved</a:t>
            </a:r>
          </a:p>
          <a:p>
            <a:pPr marL="363538" indent="-363538" eaLnBrk="0" hangingPunct="0">
              <a:spcAft>
                <a:spcPct val="30000"/>
              </a:spcAft>
              <a:buClr>
                <a:srgbClr val="FF8000"/>
              </a:buClr>
              <a:buFont typeface="Wingdings" pitchFamily="2" charset="2"/>
              <a:buChar char="v"/>
              <a:tabLst>
                <a:tab pos="363538" algn="l"/>
                <a:tab pos="711200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Web page &amp; Intranet of the Project Developed</a:t>
            </a:r>
          </a:p>
          <a:p>
            <a:pPr marL="363538" indent="-363538" eaLnBrk="0" hangingPunct="0">
              <a:spcAft>
                <a:spcPct val="30000"/>
              </a:spcAft>
              <a:buClr>
                <a:srgbClr val="FF8000"/>
              </a:buClr>
              <a:buFont typeface="Wingdings" pitchFamily="2" charset="2"/>
              <a:buChar char="v"/>
              <a:tabLst>
                <a:tab pos="363538" algn="l"/>
                <a:tab pos="711200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Language Training will start soon. Change in schedule, first live, then on line.</a:t>
            </a:r>
          </a:p>
          <a:p>
            <a:pPr marL="363538" indent="-363538" eaLnBrk="0" hangingPunct="0">
              <a:spcAft>
                <a:spcPct val="30000"/>
              </a:spcAft>
              <a:buClr>
                <a:srgbClr val="FF8000"/>
              </a:buClr>
              <a:buFont typeface="Wingdings" pitchFamily="2" charset="2"/>
              <a:buChar char="v"/>
              <a:tabLst>
                <a:tab pos="363538" algn="l"/>
                <a:tab pos="711200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Equipment  currently being purchased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z="31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CURRENT STAGE IN IMPLEMENTATION OF PROJECT</a:t>
            </a:r>
            <a: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GB" sz="440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z="270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INTERNATIONALISATION IS A PRIORITY AT THE UNIVERSITY OF SEVILLE</a:t>
            </a:r>
            <a:r>
              <a:rPr lang="en-GB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GB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714488"/>
            <a:ext cx="3709889" cy="214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643050"/>
            <a:ext cx="3673474" cy="215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353</TotalTime>
  <Words>289</Words>
  <Application>Microsoft Office PowerPoint</Application>
  <PresentationFormat>Presentación en pantalla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Diapositiva 1</vt:lpstr>
      <vt:lpstr>Project Summary  </vt:lpstr>
      <vt:lpstr>SPECIFIC OBJECTIVES </vt:lpstr>
      <vt:lpstr>REQUIREMENTS NECESSARY FOR INTERNATIONALIZATION OF HEIs </vt:lpstr>
      <vt:lpstr>OUTCOMES AS PLANNED IN APPLICATION </vt:lpstr>
      <vt:lpstr>CURRENT STAGE IN IMPLEMENTATION OF PROJECT </vt:lpstr>
      <vt:lpstr>INTERNATIONALISATION IS A PRIORITY AT THE UNIVERSITY OF SEVILLE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casa</dc:creator>
  <cp:lastModifiedBy>casa</cp:lastModifiedBy>
  <cp:revision>39</cp:revision>
  <dcterms:created xsi:type="dcterms:W3CDTF">2010-11-24T16:03:02Z</dcterms:created>
  <dcterms:modified xsi:type="dcterms:W3CDTF">2012-06-27T20:41:46Z</dcterms:modified>
</cp:coreProperties>
</file>